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sldIdLst>
    <p:sldId id="256" r:id="rId2"/>
    <p:sldId id="257" r:id="rId3"/>
    <p:sldId id="283" r:id="rId4"/>
    <p:sldId id="279" r:id="rId5"/>
    <p:sldId id="448" r:id="rId6"/>
    <p:sldId id="388" r:id="rId7"/>
    <p:sldId id="408" r:id="rId8"/>
    <p:sldId id="392" r:id="rId9"/>
    <p:sldId id="280" r:id="rId10"/>
    <p:sldId id="285" r:id="rId11"/>
    <p:sldId id="286" r:id="rId12"/>
    <p:sldId id="287" r:id="rId13"/>
    <p:sldId id="371" r:id="rId14"/>
    <p:sldId id="288" r:id="rId15"/>
    <p:sldId id="289" r:id="rId16"/>
    <p:sldId id="372" r:id="rId17"/>
    <p:sldId id="373" r:id="rId18"/>
    <p:sldId id="449" r:id="rId19"/>
    <p:sldId id="393" r:id="rId20"/>
    <p:sldId id="394" r:id="rId21"/>
    <p:sldId id="291" r:id="rId22"/>
    <p:sldId id="374" r:id="rId23"/>
    <p:sldId id="293" r:id="rId24"/>
    <p:sldId id="375" r:id="rId25"/>
    <p:sldId id="294" r:id="rId26"/>
    <p:sldId id="295" r:id="rId27"/>
    <p:sldId id="281" r:id="rId28"/>
    <p:sldId id="450" r:id="rId29"/>
    <p:sldId id="296" r:id="rId30"/>
    <p:sldId id="396" r:id="rId31"/>
    <p:sldId id="395" r:id="rId32"/>
    <p:sldId id="297" r:id="rId33"/>
    <p:sldId id="376" r:id="rId34"/>
    <p:sldId id="299" r:id="rId35"/>
    <p:sldId id="300" r:id="rId36"/>
    <p:sldId id="301" r:id="rId37"/>
    <p:sldId id="377" r:id="rId38"/>
    <p:sldId id="378" r:id="rId39"/>
    <p:sldId id="451" r:id="rId40"/>
    <p:sldId id="397" r:id="rId41"/>
    <p:sldId id="461" r:id="rId42"/>
    <p:sldId id="472" r:id="rId43"/>
    <p:sldId id="473" r:id="rId44"/>
    <p:sldId id="474" r:id="rId45"/>
    <p:sldId id="475" r:id="rId46"/>
    <p:sldId id="476" r:id="rId47"/>
    <p:sldId id="477" r:id="rId48"/>
    <p:sldId id="399" r:id="rId49"/>
    <p:sldId id="463" r:id="rId50"/>
    <p:sldId id="465" r:id="rId51"/>
    <p:sldId id="466" r:id="rId52"/>
    <p:sldId id="467" r:id="rId53"/>
    <p:sldId id="468" r:id="rId54"/>
    <p:sldId id="469" r:id="rId55"/>
    <p:sldId id="470" r:id="rId56"/>
    <p:sldId id="471" r:id="rId57"/>
    <p:sldId id="302" r:id="rId58"/>
    <p:sldId id="303" r:id="rId59"/>
    <p:sldId id="304" r:id="rId60"/>
    <p:sldId id="305" r:id="rId61"/>
    <p:sldId id="379" r:id="rId62"/>
    <p:sldId id="459" r:id="rId63"/>
    <p:sldId id="307" r:id="rId64"/>
    <p:sldId id="380" r:id="rId65"/>
    <p:sldId id="364" r:id="rId66"/>
    <p:sldId id="400" r:id="rId67"/>
    <p:sldId id="308" r:id="rId68"/>
    <p:sldId id="309" r:id="rId69"/>
    <p:sldId id="311" r:id="rId70"/>
    <p:sldId id="312" r:id="rId71"/>
    <p:sldId id="313" r:id="rId72"/>
    <p:sldId id="282" r:id="rId73"/>
    <p:sldId id="452" r:id="rId74"/>
    <p:sldId id="401" r:id="rId75"/>
    <p:sldId id="402" r:id="rId76"/>
    <p:sldId id="403" r:id="rId77"/>
    <p:sldId id="314" r:id="rId78"/>
    <p:sldId id="315" r:id="rId79"/>
    <p:sldId id="316" r:id="rId80"/>
    <p:sldId id="317" r:id="rId81"/>
    <p:sldId id="381" r:id="rId82"/>
    <p:sldId id="318" r:id="rId83"/>
    <p:sldId id="319" r:id="rId84"/>
    <p:sldId id="453" r:id="rId85"/>
    <p:sldId id="404" r:id="rId86"/>
    <p:sldId id="405" r:id="rId87"/>
    <p:sldId id="406" r:id="rId88"/>
    <p:sldId id="410" r:id="rId89"/>
    <p:sldId id="411" r:id="rId90"/>
    <p:sldId id="412" r:id="rId91"/>
    <p:sldId id="413" r:id="rId92"/>
    <p:sldId id="414" r:id="rId93"/>
    <p:sldId id="415" r:id="rId94"/>
    <p:sldId id="454" r:id="rId95"/>
    <p:sldId id="444" r:id="rId96"/>
    <p:sldId id="460" r:id="rId97"/>
    <p:sldId id="478" r:id="rId98"/>
    <p:sldId id="479" r:id="rId99"/>
    <p:sldId id="480" r:id="rId100"/>
    <p:sldId id="481" r:id="rId101"/>
    <p:sldId id="482" r:id="rId102"/>
    <p:sldId id="442" r:id="rId103"/>
    <p:sldId id="464" r:id="rId104"/>
    <p:sldId id="483" r:id="rId105"/>
    <p:sldId id="484" r:id="rId106"/>
    <p:sldId id="485" r:id="rId107"/>
    <p:sldId id="486" r:id="rId108"/>
    <p:sldId id="487" r:id="rId109"/>
    <p:sldId id="488" r:id="rId110"/>
    <p:sldId id="489" r:id="rId111"/>
    <p:sldId id="417" r:id="rId112"/>
    <p:sldId id="418" r:id="rId113"/>
    <p:sldId id="419" r:id="rId114"/>
    <p:sldId id="420" r:id="rId115"/>
    <p:sldId id="421" r:id="rId116"/>
    <p:sldId id="422" r:id="rId117"/>
    <p:sldId id="455" r:id="rId118"/>
    <p:sldId id="445" r:id="rId119"/>
    <p:sldId id="446" r:id="rId120"/>
    <p:sldId id="424" r:id="rId121"/>
    <p:sldId id="425" r:id="rId122"/>
    <p:sldId id="426" r:id="rId123"/>
    <p:sldId id="427" r:id="rId124"/>
    <p:sldId id="428" r:id="rId125"/>
    <p:sldId id="430" r:id="rId126"/>
    <p:sldId id="431" r:id="rId127"/>
    <p:sldId id="456" r:id="rId128"/>
    <p:sldId id="447" r:id="rId129"/>
    <p:sldId id="490" r:id="rId130"/>
    <p:sldId id="491" r:id="rId131"/>
    <p:sldId id="492" r:id="rId132"/>
    <p:sldId id="433" r:id="rId133"/>
    <p:sldId id="434" r:id="rId134"/>
    <p:sldId id="435" r:id="rId135"/>
    <p:sldId id="436" r:id="rId136"/>
    <p:sldId id="437" r:id="rId137"/>
    <p:sldId id="457" r:id="rId138"/>
    <p:sldId id="439" r:id="rId139"/>
    <p:sldId id="458" r:id="rId140"/>
    <p:sldId id="440" r:id="rId141"/>
    <p:sldId id="441" r:id="rId14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13"/>
    <a:srgbClr val="000000"/>
    <a:srgbClr val="FFFF00"/>
    <a:srgbClr val="B3D3EA"/>
    <a:srgbClr val="78AD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92" autoAdjust="0"/>
    <p:restoredTop sz="95517" autoAdjust="0"/>
  </p:normalViewPr>
  <p:slideViewPr>
    <p:cSldViewPr>
      <p:cViewPr varScale="1">
        <p:scale>
          <a:sx n="66" d="100"/>
          <a:sy n="66" d="100"/>
        </p:scale>
        <p:origin x="-15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B48B0F-9180-47DA-AA05-F35B89D5A7F0}" type="slidenum">
              <a:rPr lang="en-US"/>
              <a:pPr/>
              <a:t>‹N°›</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7986C-860C-4901-82DC-34B75136FBCA}" type="slidenum">
              <a:rPr lang="en-US"/>
              <a:pPr/>
              <a:t>1</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65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72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73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84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94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117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127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137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22980-252F-4B5F-B4C2-0882A9B0D5EB}" type="slidenum">
              <a:rPr lang="en-US"/>
              <a:pPr/>
              <a:t>2</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18</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27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28</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592AB-38D3-4DE2-A7BA-ECACE38DD3D2}" type="slidenum">
              <a:rPr lang="en-US"/>
              <a:pPr/>
              <a:t>39</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5B48B0F-9180-47DA-AA05-F35B89D5A7F0}" type="slidenum">
              <a:rPr lang="en-US" smtClean="0"/>
              <a:pPr/>
              <a:t>64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65150"/>
            <a:ext cx="7620000" cy="704850"/>
          </a:xfrm>
        </p:spPr>
        <p:txBody>
          <a:bodyPr/>
          <a:lstStyle>
            <a:lvl1pPr>
              <a:defRPr sz="4000"/>
            </a:lvl1pPr>
          </a:lstStyle>
          <a:p>
            <a:r>
              <a:rPr lang="fr-FR" smtClean="0"/>
              <a:t>Cliquez pour modifier le style du titre</a:t>
            </a:r>
            <a:endParaRPr lang="en-US"/>
          </a:p>
        </p:txBody>
      </p:sp>
      <p:sp>
        <p:nvSpPr>
          <p:cNvPr id="3075" name="Rectangle 3"/>
          <p:cNvSpPr>
            <a:spLocks noGrp="1" noChangeArrowheads="1"/>
          </p:cNvSpPr>
          <p:nvPr>
            <p:ph type="subTitle" idx="1"/>
          </p:nvPr>
        </p:nvSpPr>
        <p:spPr>
          <a:xfrm>
            <a:off x="609600" y="1311275"/>
            <a:ext cx="7620000" cy="441325"/>
          </a:xfrm>
        </p:spPr>
        <p:txBody>
          <a:bodyPr/>
          <a:lstStyle>
            <a:lvl1pPr marL="0" indent="0">
              <a:buFontTx/>
              <a:buNone/>
              <a:defRPr sz="2800"/>
            </a:lvl1pPr>
          </a:lstStyle>
          <a:p>
            <a:r>
              <a:rPr lang="fr-FR" smtClean="0"/>
              <a:t>Cliquez pour modifier le style des sous-titres du masque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219075"/>
            <a:ext cx="2181225" cy="54959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38125" y="219075"/>
            <a:ext cx="6391275" cy="54959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1920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5300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219075"/>
            <a:ext cx="87249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Rectangle 3"/>
          <p:cNvSpPr>
            <a:spLocks noGrp="1" noChangeArrowheads="1"/>
          </p:cNvSpPr>
          <p:nvPr>
            <p:ph type="body" idx="1"/>
          </p:nvPr>
        </p:nvSpPr>
        <p:spPr bwMode="auto">
          <a:xfrm>
            <a:off x="1219200" y="14478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effectLst>
            <a:glow rad="139700">
              <a:schemeClr val="accent2">
                <a:satMod val="175000"/>
                <a:alpha val="40000"/>
              </a:schemeClr>
            </a:glow>
          </a:effectLst>
        </p:spPr>
        <p:txBody>
          <a:bodyPr/>
          <a:lstStyle/>
          <a:p>
            <a:r>
              <a:rPr lang="en-US" b="1" dirty="0" smtClean="0"/>
              <a:t>STAGE ATELIER CITOYEN</a:t>
            </a:r>
            <a:endParaRPr lang="ru-RU" b="1" dirty="0"/>
          </a:p>
        </p:txBody>
      </p:sp>
      <p:sp>
        <p:nvSpPr>
          <p:cNvPr id="2053" name="Rectangle 5"/>
          <p:cNvSpPr>
            <a:spLocks noGrp="1" noChangeArrowheads="1"/>
          </p:cNvSpPr>
          <p:nvPr>
            <p:ph type="subTitle" idx="1"/>
          </p:nvPr>
        </p:nvSpPr>
        <p:spPr/>
        <p:txBody>
          <a:bodyPr/>
          <a:lstStyle/>
          <a:p>
            <a:r>
              <a:rPr lang="en-US" dirty="0" smtClean="0"/>
              <a:t>FSU 94 – 31 mars 2022</a:t>
            </a:r>
            <a:endParaRPr lang="en-US" dirty="0"/>
          </a:p>
          <a:p>
            <a:endParaRPr lang="ru-RU" dirty="0"/>
          </a:p>
        </p:txBody>
      </p:sp>
      <p:pic>
        <p:nvPicPr>
          <p:cNvPr id="2054" name="Picture 6"/>
          <p:cNvPicPr>
            <a:picLocks noChangeAspect="1" noChangeArrowheads="1"/>
          </p:cNvPicPr>
          <p:nvPr/>
        </p:nvPicPr>
        <p:blipFill>
          <a:blip r:embed="rId3" cstate="print">
            <a:lum bright="-6000"/>
          </a:blip>
          <a:srcRect/>
          <a:stretch>
            <a:fillRect/>
          </a:stretch>
        </p:blipFill>
        <p:spPr bwMode="auto">
          <a:xfrm rot="-243924">
            <a:off x="219949" y="5413942"/>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11560" y="3861048"/>
            <a:ext cx="1357312" cy="1358283"/>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63169" name="Rectangle 1"/>
          <p:cNvSpPr>
            <a:spLocks noChangeArrowheads="1"/>
          </p:cNvSpPr>
          <p:nvPr/>
        </p:nvSpPr>
        <p:spPr bwMode="auto">
          <a:xfrm>
            <a:off x="2699792" y="1588150"/>
            <a:ext cx="6623720" cy="507831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Assurer des locaux agréables et accessibles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Pause méridienne d’1h30 minimum </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Cantines gratuites avec 100 % issu de l’agriculture bio et paysanne</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Maintenir les classes multi-âge pour la coopération</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i="0" u="sng" strike="noStrike" cap="none" normalizeH="0" baseline="0" dirty="0" smtClean="0">
                <a:ln>
                  <a:noFill/>
                </a:ln>
                <a:solidFill>
                  <a:schemeClr val="bg1"/>
                </a:solidFill>
                <a:effectLst/>
                <a:latin typeface="Arial" pitchFamily="34" charset="0"/>
                <a:ea typeface="Calibri" pitchFamily="34" charset="0"/>
                <a:cs typeface="Arial" pitchFamily="34" charset="0"/>
              </a:rPr>
              <a:t>Recruter 8000 CPE </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renforcer le nombre d’AED en particulier en REP</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Recruter 6000 médecins</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infirmières, psychologues et AS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de lutte contre le harcèlement</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Nouvelle carte scolaire pour la mixité</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Moduler le financement des établissements privés en fonction de leur respect de la carte scolaire</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Restaurer le cadrage national des diplômes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Fin des cités éducatives, des contrats locaux, du fléchage des moyens en fonction des projets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Concertation sur les rythmes scolaires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Revoir la carte et les effectifs en éducation prioritaire </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Former en titulariser les AESH</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Suppression des PIAL</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Réduire partout les effectifs par classe pour faire mieux que la moyenne européenne (19) en fin de mandat</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Recruter 160 000 </a:t>
            </a:r>
            <a:r>
              <a:rPr kumimoji="0" lang="fr-FR" sz="1200" b="0" i="0" u="sng" strike="noStrike" cap="none" normalizeH="0" baseline="0" dirty="0" err="1" smtClean="0">
                <a:ln>
                  <a:noFill/>
                </a:ln>
                <a:solidFill>
                  <a:schemeClr val="bg1"/>
                </a:solidFill>
                <a:effectLst/>
                <a:latin typeface="Arial" pitchFamily="34" charset="0"/>
                <a:ea typeface="Calibri" pitchFamily="34" charset="0"/>
                <a:cs typeface="Arial" pitchFamily="34" charset="0"/>
              </a:rPr>
              <a:t>enseignant.s</a:t>
            </a: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 supplémentaires</a:t>
            </a:r>
            <a:endParaRPr kumimoji="0" lang="fr-FR" sz="700" b="0" i="0" u="sng"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Reconstituer les RASED</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des écoles professionnelles de l’enseignement en lien avec le monde universitaire</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Suppression des APC</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Abrogation  de la loi </a:t>
            </a:r>
            <a:r>
              <a:rPr kumimoji="0" lang="fr-FR"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Rilhac</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Mettre en place une aide administrative et éducative aux </a:t>
            </a:r>
            <a:r>
              <a:rPr kumimoji="0" lang="fr-FR"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directric.eurs</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err="1" smtClean="0">
                <a:ln>
                  <a:noFill/>
                </a:ln>
                <a:solidFill>
                  <a:schemeClr val="bg1"/>
                </a:solidFill>
                <a:effectLst/>
                <a:latin typeface="Arial" pitchFamily="34" charset="0"/>
                <a:ea typeface="Calibri" pitchFamily="34" charset="0"/>
                <a:cs typeface="Arial" pitchFamily="34" charset="0"/>
              </a:rPr>
              <a:t>Prérecrutement</a:t>
            </a: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 dès le milieu de l’année de terminale</a:t>
            </a:r>
            <a:endParaRPr kumimoji="0" lang="fr-FR" sz="700" b="0" i="0" u="sng" strike="noStrike" cap="none" normalizeH="0" baseline="0" dirty="0" smtClean="0">
              <a:ln>
                <a:noFill/>
              </a:ln>
              <a:solidFill>
                <a:schemeClr val="bg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Revenir sur la réforme du collège, abroger la réforme du lycée</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2800" b="1" dirty="0" smtClean="0"/>
              <a:t>Fiscalisation : le projet du patronat.</a:t>
            </a:r>
            <a:endParaRPr lang="fr-FR" sz="2800" b="1" dirty="0"/>
          </a:p>
        </p:txBody>
      </p:sp>
      <p:sp>
        <p:nvSpPr>
          <p:cNvPr id="3" name="Espace réservé du contenu 2"/>
          <p:cNvSpPr>
            <a:spLocks noGrp="1"/>
          </p:cNvSpPr>
          <p:nvPr>
            <p:ph idx="1"/>
          </p:nvPr>
        </p:nvSpPr>
        <p:spPr>
          <a:xfrm>
            <a:off x="457200" y="1142984"/>
            <a:ext cx="8229600" cy="4983179"/>
          </a:xfrm>
        </p:spPr>
        <p:txBody>
          <a:bodyPr>
            <a:normAutofit fontScale="92500" lnSpcReduction="20000"/>
          </a:bodyPr>
          <a:lstStyle/>
          <a:p>
            <a:pPr algn="just"/>
            <a:r>
              <a:rPr lang="fr-FR" dirty="0" smtClean="0"/>
              <a:t>Objectif : </a:t>
            </a:r>
            <a:r>
              <a:rPr lang="fr-FR" b="1" dirty="0" smtClean="0"/>
              <a:t>diminuer le coût du travail  </a:t>
            </a:r>
            <a:r>
              <a:rPr lang="fr-FR" dirty="0" smtClean="0"/>
              <a:t>et exonérer le patronat du financement de la protection sociale. </a:t>
            </a:r>
          </a:p>
          <a:p>
            <a:pPr algn="just">
              <a:buNone/>
            </a:pPr>
            <a:endParaRPr lang="fr-FR" dirty="0" smtClean="0"/>
          </a:p>
          <a:p>
            <a:pPr algn="just"/>
            <a:r>
              <a:rPr lang="fr-FR" dirty="0" smtClean="0"/>
              <a:t>Depuis les années 1990, une quinzaine de mesures d’</a:t>
            </a:r>
            <a:r>
              <a:rPr lang="fr-FR" b="1" dirty="0" smtClean="0"/>
              <a:t>exonérations</a:t>
            </a:r>
            <a:r>
              <a:rPr lang="fr-FR" dirty="0" smtClean="0"/>
              <a:t> des cotisations sociales « employeurs », aucune création d’emploi.</a:t>
            </a:r>
          </a:p>
          <a:p>
            <a:pPr algn="just">
              <a:buNone/>
            </a:pPr>
            <a:endParaRPr lang="fr-FR" dirty="0" smtClean="0"/>
          </a:p>
          <a:p>
            <a:pPr algn="just"/>
            <a:r>
              <a:rPr lang="fr-FR" b="1" dirty="0" smtClean="0"/>
              <a:t>Fiscalisation rampante </a:t>
            </a:r>
            <a:r>
              <a:rPr lang="fr-FR" dirty="0" smtClean="0"/>
              <a:t>depuis le création de la Cotisation sociale généralisée (CSG) en 1991.</a:t>
            </a:r>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dirty="0" smtClean="0"/>
              <a:t>Fiscalisation : les dangers </a:t>
            </a:r>
            <a:br>
              <a:rPr lang="fr-FR" sz="2800" b="1" dirty="0" smtClean="0"/>
            </a:br>
            <a:r>
              <a:rPr lang="fr-FR" sz="2800" b="1" dirty="0" smtClean="0"/>
              <a:t>pour le salariat. </a:t>
            </a:r>
            <a:endParaRPr lang="fr-FR" sz="2800" b="1" dirty="0"/>
          </a:p>
        </p:txBody>
      </p:sp>
      <p:sp>
        <p:nvSpPr>
          <p:cNvPr id="3" name="Espace réservé du contenu 2"/>
          <p:cNvSpPr>
            <a:spLocks noGrp="1"/>
          </p:cNvSpPr>
          <p:nvPr>
            <p:ph idx="1"/>
          </p:nvPr>
        </p:nvSpPr>
        <p:spPr/>
        <p:txBody>
          <a:bodyPr>
            <a:normAutofit fontScale="77500" lnSpcReduction="20000"/>
          </a:bodyPr>
          <a:lstStyle/>
          <a:p>
            <a:pPr algn="just"/>
            <a:r>
              <a:rPr lang="fr-FR" dirty="0" smtClean="0"/>
              <a:t>Revient à </a:t>
            </a:r>
            <a:r>
              <a:rPr lang="fr-FR" b="1" dirty="0" smtClean="0"/>
              <a:t>diminuer les salaires </a:t>
            </a:r>
            <a:r>
              <a:rPr lang="fr-FR" dirty="0" smtClean="0"/>
              <a:t>et à exonérer le patronat du financement de la protection sociale.</a:t>
            </a:r>
          </a:p>
          <a:p>
            <a:pPr algn="just">
              <a:buNone/>
            </a:pPr>
            <a:endParaRPr lang="fr-FR" dirty="0" smtClean="0"/>
          </a:p>
          <a:p>
            <a:pPr algn="just"/>
            <a:r>
              <a:rPr lang="fr-FR" dirty="0" smtClean="0"/>
              <a:t>Risque d’</a:t>
            </a:r>
            <a:r>
              <a:rPr lang="fr-FR" b="1" dirty="0" smtClean="0"/>
              <a:t>étatisation </a:t>
            </a:r>
            <a:r>
              <a:rPr lang="fr-FR" dirty="0" smtClean="0"/>
              <a:t>(perte de contrôle des représentant.es des salarié.es sur les recettes). </a:t>
            </a:r>
          </a:p>
          <a:p>
            <a:pPr algn="just">
              <a:buNone/>
            </a:pPr>
            <a:endParaRPr lang="fr-FR" dirty="0" smtClean="0"/>
          </a:p>
          <a:p>
            <a:pPr algn="just"/>
            <a:r>
              <a:rPr lang="fr-FR" dirty="0" smtClean="0"/>
              <a:t>Risque de </a:t>
            </a:r>
            <a:r>
              <a:rPr lang="fr-FR" b="1" dirty="0" smtClean="0"/>
              <a:t>recul du caractère universel </a:t>
            </a:r>
            <a:r>
              <a:rPr lang="fr-FR" dirty="0" smtClean="0"/>
              <a:t>des prestations (ciblage sous condition de ressources, réduction à filet de sécurité en complément d’assurances privées.)</a:t>
            </a:r>
            <a:endParaRPr lang="fr-F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cs typeface="Arial" pitchFamily="34" charset="0"/>
              </a:rPr>
              <a:t>Fiscalité et financements</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899592" y="1916832"/>
            <a:ext cx="8124056"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 </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2 – Faut-il rétablir l’ISF ?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12" name="Double flèche horizontale 11"/>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Quels candidats ne veulent pas rétablir l’ISF</a:t>
            </a:r>
          </a:p>
        </p:txBody>
      </p:sp>
      <p:sp>
        <p:nvSpPr>
          <p:cNvPr id="13" name="Double flèche horizontale 12"/>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14" name="Double flèche horizontale 13"/>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E. </a:t>
            </a:r>
            <a:r>
              <a:rPr lang="fr-FR" sz="1800" dirty="0" err="1" smtClean="0"/>
              <a:t>Zemmour</a:t>
            </a:r>
            <a:endParaRPr lang="fr-FR" sz="1800" i="1" dirty="0" smtClean="0"/>
          </a:p>
        </p:txBody>
      </p:sp>
      <p:sp>
        <p:nvSpPr>
          <p:cNvPr id="15" name="Double flèche horizontale 14"/>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Macron</a:t>
            </a:r>
            <a:endParaRPr lang="fr-FR" sz="1800" i="1" dirty="0" smtClean="0"/>
          </a:p>
        </p:txBody>
      </p:sp>
      <p:sp>
        <p:nvSpPr>
          <p:cNvPr id="16" name="Double flèche horizontale 15"/>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M. Le Pen</a:t>
            </a:r>
            <a:endParaRPr lang="fr-FR" sz="1800" i="1" dirty="0" smtClean="0"/>
          </a:p>
        </p:txBody>
      </p:sp>
      <p:pic>
        <p:nvPicPr>
          <p:cNvPr id="17" name="Picture 1"/>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
        <p:nvSpPr>
          <p:cNvPr id="5" name="Rectangle 4"/>
          <p:cNvSpPr txBox="1">
            <a:spLocks noChangeArrowheads="1"/>
          </p:cNvSpPr>
          <p:nvPr/>
        </p:nvSpPr>
        <p:spPr bwMode="auto">
          <a:xfrm>
            <a:off x="609600" y="565150"/>
            <a:ext cx="85344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Fiscalité et financements</a:t>
            </a: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6"/>
          <p:cNvSpPr/>
          <p:nvPr/>
        </p:nvSpPr>
        <p:spPr>
          <a:xfrm>
            <a:off x="1403648" y="1844824"/>
            <a:ext cx="7128792" cy="3416320"/>
          </a:xfrm>
          <a:prstGeom prst="rect">
            <a:avLst/>
          </a:prstGeom>
        </p:spPr>
        <p:txBody>
          <a:bodyPr wrap="square">
            <a:spAutoFit/>
          </a:bodyPr>
          <a:lstStyle/>
          <a:p>
            <a:pPr algn="l"/>
            <a:r>
              <a:rPr lang="fr-FR" sz="3600" i="1" dirty="0" smtClean="0">
                <a:solidFill>
                  <a:schemeClr val="bg1"/>
                </a:solidFill>
              </a:rPr>
              <a:t>Zoom : « Les candidats des inégalités »: augmentation des inégalités primaires  (revenus d'activité, revenus du patrimoine), recul de la redistribution </a:t>
            </a:r>
            <a:br>
              <a:rPr lang="fr-FR" sz="3600" i="1" dirty="0" smtClean="0">
                <a:solidFill>
                  <a:schemeClr val="bg1"/>
                </a:solidFill>
              </a:rPr>
            </a:br>
            <a:r>
              <a:rPr lang="fr-FR" sz="3600" i="1" dirty="0" smtClean="0">
                <a:solidFill>
                  <a:schemeClr val="bg1"/>
                </a:solidFill>
              </a:rPr>
              <a:t>notamment fiscale.</a:t>
            </a:r>
            <a:endParaRPr lang="fr-FR" sz="36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 droite et à l’extrême-droite : Les candidats des inégalités</a:t>
            </a:r>
            <a:endParaRPr lang="fr-F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a:bodyPr>
          <a:lstStyle/>
          <a:p>
            <a:r>
              <a:rPr lang="fr-FR" sz="2800" b="1" dirty="0" smtClean="0"/>
              <a:t>Les inégalités peuvent évoluer de deux manières</a:t>
            </a:r>
            <a:endParaRPr lang="fr-FR" sz="2800" b="1" dirty="0"/>
          </a:p>
        </p:txBody>
      </p:sp>
      <p:sp>
        <p:nvSpPr>
          <p:cNvPr id="3" name="Espace réservé du contenu 2"/>
          <p:cNvSpPr>
            <a:spLocks noGrp="1"/>
          </p:cNvSpPr>
          <p:nvPr>
            <p:ph idx="1"/>
          </p:nvPr>
        </p:nvSpPr>
        <p:spPr>
          <a:xfrm>
            <a:off x="214282" y="928670"/>
            <a:ext cx="8686800" cy="4983179"/>
          </a:xfrm>
        </p:spPr>
        <p:txBody>
          <a:bodyPr/>
          <a:lstStyle/>
          <a:p>
            <a:r>
              <a:rPr lang="fr-FR" dirty="0" smtClean="0"/>
              <a:t>Par la </a:t>
            </a:r>
            <a:r>
              <a:rPr lang="fr-FR" b="1" dirty="0" smtClean="0"/>
              <a:t>répartition primaire </a:t>
            </a:r>
            <a:r>
              <a:rPr lang="fr-FR" dirty="0" smtClean="0"/>
              <a:t>des revenus et des patrimoines (avant tout prélèvement et toute redistribution).</a:t>
            </a:r>
          </a:p>
          <a:p>
            <a:pPr>
              <a:buNone/>
            </a:pPr>
            <a:endParaRPr lang="fr-FR" dirty="0" smtClean="0"/>
          </a:p>
          <a:p>
            <a:r>
              <a:rPr lang="fr-FR" dirty="0" smtClean="0"/>
              <a:t>Par la </a:t>
            </a:r>
            <a:r>
              <a:rPr lang="fr-FR" b="1" dirty="0" smtClean="0"/>
              <a:t>politique </a:t>
            </a:r>
            <a:r>
              <a:rPr lang="fr-FR" b="1" dirty="0" err="1" smtClean="0"/>
              <a:t>redistributive</a:t>
            </a:r>
            <a:r>
              <a:rPr lang="fr-FR" dirty="0" smtClean="0"/>
              <a:t>, notamment la </a:t>
            </a:r>
            <a:r>
              <a:rPr lang="fr-FR" b="1" dirty="0" smtClean="0"/>
              <a:t>fiscalité </a:t>
            </a:r>
            <a:r>
              <a:rPr lang="fr-FR" dirty="0" smtClean="0"/>
              <a:t>et les </a:t>
            </a:r>
            <a:r>
              <a:rPr lang="fr-FR" b="1" dirty="0" smtClean="0"/>
              <a:t>prestations sociales.</a:t>
            </a:r>
          </a:p>
          <a:p>
            <a:pPr>
              <a:buNone/>
            </a:pPr>
            <a:endParaRPr lang="fr-FR" b="1" dirty="0" smtClean="0"/>
          </a:p>
          <a:p>
            <a:r>
              <a:rPr lang="fr-FR" dirty="0" smtClean="0"/>
              <a:t>Les programmes des 4 candidat.es présentent des </a:t>
            </a:r>
            <a:r>
              <a:rPr lang="fr-FR" b="1" dirty="0" smtClean="0"/>
              <a:t>ressemblances frappantes ! </a:t>
            </a:r>
            <a:endParaRPr lang="fr-F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2800" b="1" dirty="0" smtClean="0"/>
              <a:t>Augmentions des inégalités primaires.</a:t>
            </a:r>
            <a:endParaRPr lang="fr-FR" sz="2800" b="1" dirty="0"/>
          </a:p>
        </p:txBody>
      </p:sp>
      <p:sp>
        <p:nvSpPr>
          <p:cNvPr id="3" name="Espace réservé du contenu 2"/>
          <p:cNvSpPr>
            <a:spLocks noGrp="1"/>
          </p:cNvSpPr>
          <p:nvPr>
            <p:ph idx="1"/>
          </p:nvPr>
        </p:nvSpPr>
        <p:spPr>
          <a:xfrm>
            <a:off x="457200" y="1142984"/>
            <a:ext cx="8229600" cy="4983179"/>
          </a:xfrm>
        </p:spPr>
        <p:txBody>
          <a:bodyPr>
            <a:normAutofit fontScale="85000" lnSpcReduction="20000"/>
          </a:bodyPr>
          <a:lstStyle/>
          <a:p>
            <a:r>
              <a:rPr lang="fr-FR" b="1" dirty="0" smtClean="0"/>
              <a:t>Pas d’augmentation du SMIC ni des salaires </a:t>
            </a:r>
            <a:r>
              <a:rPr lang="fr-FR" dirty="0" smtClean="0"/>
              <a:t>(par ex. point d’indice des fonctionnaires). </a:t>
            </a:r>
          </a:p>
          <a:p>
            <a:pPr>
              <a:buNone/>
            </a:pPr>
            <a:endParaRPr lang="fr-FR" dirty="0" smtClean="0"/>
          </a:p>
          <a:p>
            <a:r>
              <a:rPr lang="fr-FR" dirty="0" smtClean="0"/>
              <a:t>« </a:t>
            </a:r>
            <a:r>
              <a:rPr lang="fr-FR" i="1" dirty="0" smtClean="0"/>
              <a:t>Travailler plus pour gagner plus</a:t>
            </a:r>
            <a:r>
              <a:rPr lang="fr-FR" dirty="0" smtClean="0"/>
              <a:t> » : </a:t>
            </a:r>
          </a:p>
          <a:p>
            <a:pPr lvl="1"/>
            <a:r>
              <a:rPr lang="fr-FR" dirty="0" smtClean="0"/>
              <a:t>EM, VP : enseignant.es.</a:t>
            </a:r>
          </a:p>
          <a:p>
            <a:pPr lvl="1"/>
            <a:r>
              <a:rPr lang="fr-FR" dirty="0" smtClean="0"/>
              <a:t>Exonération heures supplémentaires (tous). </a:t>
            </a:r>
          </a:p>
          <a:p>
            <a:pPr>
              <a:buNone/>
            </a:pPr>
            <a:r>
              <a:rPr lang="fr-FR" dirty="0" smtClean="0"/>
              <a:t>	</a:t>
            </a:r>
          </a:p>
          <a:p>
            <a:pPr>
              <a:buNone/>
            </a:pPr>
            <a:endParaRPr lang="fr-FR" dirty="0" smtClean="0"/>
          </a:p>
          <a:p>
            <a:pPr algn="just"/>
            <a:r>
              <a:rPr lang="fr-FR" dirty="0" smtClean="0"/>
              <a:t>Augmentation des salaires nets financée par </a:t>
            </a:r>
            <a:r>
              <a:rPr lang="fr-FR" b="1" dirty="0" smtClean="0"/>
              <a:t>diminution des cotisations sociales. </a:t>
            </a:r>
            <a:r>
              <a:rPr lang="fr-FR" dirty="0"/>
              <a:t>	</a:t>
            </a:r>
            <a:endParaRPr lang="fr-FR" dirty="0" smtClean="0"/>
          </a:p>
          <a:p>
            <a:pPr lvl="1" algn="just"/>
            <a:r>
              <a:rPr lang="fr-FR" dirty="0" smtClean="0"/>
              <a:t>EM : suppression des cotisations sociales salariales maladie et chômage, hausse de la CSG. </a:t>
            </a:r>
          </a:p>
          <a:p>
            <a:pPr lvl="1">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a:bodyPr>
          <a:lstStyle/>
          <a:p>
            <a:r>
              <a:rPr lang="fr-FR" sz="2800" b="1" dirty="0" smtClean="0"/>
              <a:t>Une fiscalité en faveur des plus riches</a:t>
            </a:r>
            <a:endParaRPr lang="fr-FR" sz="2800" b="1" dirty="0"/>
          </a:p>
        </p:txBody>
      </p:sp>
      <p:sp>
        <p:nvSpPr>
          <p:cNvPr id="3" name="Espace réservé du contenu 2"/>
          <p:cNvSpPr>
            <a:spLocks noGrp="1"/>
          </p:cNvSpPr>
          <p:nvPr>
            <p:ph idx="1"/>
          </p:nvPr>
        </p:nvSpPr>
        <p:spPr>
          <a:xfrm>
            <a:off x="457200" y="1214422"/>
            <a:ext cx="8229600" cy="4911741"/>
          </a:xfrm>
        </p:spPr>
        <p:txBody>
          <a:bodyPr/>
          <a:lstStyle/>
          <a:p>
            <a:r>
              <a:rPr lang="fr-FR" b="1" dirty="0" smtClean="0"/>
              <a:t>Recul de la fiscalité progressive.</a:t>
            </a:r>
          </a:p>
          <a:p>
            <a:pPr lvl="1" algn="just"/>
            <a:r>
              <a:rPr lang="fr-FR" b="1" dirty="0" smtClean="0"/>
              <a:t>Impôt sur le revenu </a:t>
            </a:r>
            <a:r>
              <a:rPr lang="fr-FR" dirty="0" smtClean="0"/>
              <a:t>: pas d’amélioration de la progressivité. Exonération des moins de 30 ans (MLP). Augmentation du plafond du quotient familial (EZ).  </a:t>
            </a:r>
          </a:p>
          <a:p>
            <a:pPr lvl="1" algn="just"/>
            <a:r>
              <a:rPr lang="fr-FR" dirty="0" smtClean="0"/>
              <a:t>Maintien du </a:t>
            </a:r>
            <a:r>
              <a:rPr lang="fr-FR" b="1" dirty="0" smtClean="0"/>
              <a:t>prélèvement forfaitaire unique (PFU), </a:t>
            </a:r>
            <a:r>
              <a:rPr lang="fr-FR" i="1" dirty="0" smtClean="0"/>
              <a:t>flat </a:t>
            </a:r>
            <a:r>
              <a:rPr lang="fr-FR" i="1" dirty="0" err="1" smtClean="0"/>
              <a:t>tax</a:t>
            </a:r>
            <a:r>
              <a:rPr lang="fr-FR" i="1" dirty="0" smtClean="0"/>
              <a:t> </a:t>
            </a:r>
            <a:r>
              <a:rPr lang="fr-FR" dirty="0" smtClean="0"/>
              <a:t>sur les revenus financiers.</a:t>
            </a:r>
          </a:p>
          <a:p>
            <a:pPr lvl="1" algn="just"/>
            <a:r>
              <a:rPr lang="fr-FR" dirty="0" smtClean="0"/>
              <a:t>Maintien et/ou revalorisation des </a:t>
            </a:r>
            <a:r>
              <a:rPr lang="fr-FR" b="1" dirty="0" smtClean="0"/>
              <a:t>niches fiscales </a:t>
            </a:r>
            <a:r>
              <a:rPr lang="fr-FR" dirty="0" smtClean="0"/>
              <a:t>(ex : VP, augmentation crédit d’impôts pour emplois à domicile). </a:t>
            </a:r>
          </a:p>
          <a:p>
            <a:pPr lvl="1"/>
            <a:endParaRPr lang="fr-F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725470"/>
          </a:xfrm>
        </p:spPr>
        <p:txBody>
          <a:bodyPr>
            <a:normAutofit fontScale="90000"/>
          </a:bodyPr>
          <a:lstStyle/>
          <a:p>
            <a:r>
              <a:rPr lang="fr-FR" sz="2800" b="1" dirty="0" smtClean="0"/>
              <a:t>Une fiscalité en faveur des plus riches : </a:t>
            </a:r>
            <a:br>
              <a:rPr lang="fr-FR" sz="2800" b="1" dirty="0" smtClean="0"/>
            </a:br>
            <a:r>
              <a:rPr lang="fr-FR" sz="2800" b="1" dirty="0" smtClean="0"/>
              <a:t>recul </a:t>
            </a:r>
            <a:r>
              <a:rPr lang="fr-FR" sz="2800" b="1" dirty="0"/>
              <a:t>de la fiscalité progressive.</a:t>
            </a:r>
            <a:r>
              <a:rPr lang="fr-FR" sz="2800" dirty="0" smtClean="0"/>
              <a:t/>
            </a:r>
            <a:br>
              <a:rPr lang="fr-FR" sz="2800" dirty="0" smtClean="0"/>
            </a:br>
            <a:endParaRPr lang="fr-FR" sz="2800" dirty="0"/>
          </a:p>
        </p:txBody>
      </p:sp>
      <p:sp>
        <p:nvSpPr>
          <p:cNvPr id="3" name="Espace réservé du contenu 2"/>
          <p:cNvSpPr>
            <a:spLocks noGrp="1"/>
          </p:cNvSpPr>
          <p:nvPr>
            <p:ph idx="1"/>
          </p:nvPr>
        </p:nvSpPr>
        <p:spPr>
          <a:xfrm>
            <a:off x="457200" y="1142984"/>
            <a:ext cx="8229600" cy="4983179"/>
          </a:xfrm>
        </p:spPr>
        <p:txBody>
          <a:bodyPr/>
          <a:lstStyle/>
          <a:p>
            <a:pPr marL="342900" lvl="2" indent="-342900"/>
            <a:r>
              <a:rPr lang="fr-FR" b="1" dirty="0" smtClean="0"/>
              <a:t>En finir avec l’imposition du patrimoine</a:t>
            </a:r>
            <a:r>
              <a:rPr lang="fr-FR" dirty="0" smtClean="0"/>
              <a:t>.</a:t>
            </a:r>
          </a:p>
          <a:p>
            <a:pPr marL="342900" lvl="2" indent="-342900">
              <a:buNone/>
            </a:pPr>
            <a:endParaRPr lang="fr-FR" dirty="0" smtClean="0"/>
          </a:p>
          <a:p>
            <a:pPr marL="800100" lvl="3" indent="-342900"/>
            <a:r>
              <a:rPr lang="fr-FR" dirty="0" smtClean="0"/>
              <a:t>A la place de l’Impôt de solidarité sur la fortune  (ISF) : </a:t>
            </a:r>
          </a:p>
          <a:p>
            <a:pPr marL="1200150" lvl="3" indent="-342900"/>
            <a:r>
              <a:rPr lang="fr-FR" dirty="0" smtClean="0"/>
              <a:t>ISF supprimé par EM, Impôt sur la fortune immobilière (IFI) = -3,5 mds € de recettes.</a:t>
            </a:r>
          </a:p>
          <a:p>
            <a:pPr marL="1200150" lvl="3" indent="-342900"/>
            <a:r>
              <a:rPr lang="fr-FR" dirty="0" smtClean="0"/>
              <a:t>VP, EZ : exonération partielle ou totale de la résidence principale.</a:t>
            </a:r>
          </a:p>
          <a:p>
            <a:pPr marL="1200150" lvl="3" indent="-342900"/>
            <a:r>
              <a:rPr lang="fr-FR" dirty="0" smtClean="0"/>
              <a:t>MLP : remplacer l’IFI par un impôt sur la fortune financière. Redirigerait l’épargne vers les placements immobilier --</a:t>
            </a:r>
            <a:r>
              <a:rPr lang="fr-FR" dirty="0" smtClean="0">
                <a:sym typeface="Wingdings" pitchFamily="2" charset="2"/>
              </a:rPr>
              <a:t> hausse des prix. </a:t>
            </a:r>
            <a:r>
              <a:rPr lang="fr-FR" dirty="0" smtClean="0"/>
              <a:t> </a:t>
            </a:r>
          </a:p>
          <a:p>
            <a:pPr marL="1200150" lvl="3" indent="-342900">
              <a:buNone/>
            </a:pPr>
            <a:endParaRPr lang="fr-FR" dirty="0" smtClean="0"/>
          </a:p>
          <a:p>
            <a:pPr marL="800100" lvl="3" indent="-342900"/>
            <a:r>
              <a:rPr lang="fr-FR" b="1" dirty="0" smtClean="0"/>
              <a:t>Vers une France des héritiers : remise en cause des droits de succession. </a:t>
            </a:r>
            <a:r>
              <a:rPr lang="fr-FR" dirty="0" smtClean="0"/>
              <a:t>Augmentation du montant possible des donations. </a:t>
            </a:r>
          </a:p>
          <a:p>
            <a:pPr marL="1257300" lvl="4" indent="-342900"/>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dirty="0" smtClean="0"/>
              <a:t>Une fiscalité en faveur </a:t>
            </a:r>
            <a:br>
              <a:rPr lang="fr-FR" sz="2800" b="1" dirty="0" smtClean="0"/>
            </a:br>
            <a:r>
              <a:rPr lang="fr-FR" sz="2800" b="1" dirty="0" smtClean="0"/>
              <a:t>des grandes entreprises</a:t>
            </a:r>
            <a:endParaRPr lang="fr-FR" sz="2800" b="1" dirty="0"/>
          </a:p>
        </p:txBody>
      </p:sp>
      <p:sp>
        <p:nvSpPr>
          <p:cNvPr id="3" name="Espace réservé du contenu 2"/>
          <p:cNvSpPr>
            <a:spLocks noGrp="1"/>
          </p:cNvSpPr>
          <p:nvPr>
            <p:ph idx="1"/>
          </p:nvPr>
        </p:nvSpPr>
        <p:spPr/>
        <p:txBody>
          <a:bodyPr>
            <a:normAutofit fontScale="92500" lnSpcReduction="20000"/>
          </a:bodyPr>
          <a:lstStyle/>
          <a:p>
            <a:pPr algn="just"/>
            <a:r>
              <a:rPr lang="fr-FR" dirty="0" smtClean="0"/>
              <a:t>Poursuite de la </a:t>
            </a:r>
            <a:r>
              <a:rPr lang="fr-FR" b="1" dirty="0" smtClean="0"/>
              <a:t>diminution de l’Impôt sur les sociétés (IS) </a:t>
            </a:r>
            <a:r>
              <a:rPr lang="fr-FR" dirty="0" smtClean="0"/>
              <a:t>: taux nominal déjà passé de 33,3 % à 25 %. </a:t>
            </a:r>
          </a:p>
          <a:p>
            <a:pPr algn="just">
              <a:buNone/>
            </a:pPr>
            <a:endParaRPr lang="fr-FR" dirty="0" smtClean="0"/>
          </a:p>
          <a:p>
            <a:pPr algn="just"/>
            <a:r>
              <a:rPr lang="fr-FR" dirty="0" smtClean="0"/>
              <a:t>VP : renforcement du Crédit d’impôt recherche (CIR) sur les PME (niche fiscale optimisée).</a:t>
            </a:r>
          </a:p>
          <a:p>
            <a:pPr algn="just">
              <a:buNone/>
            </a:pPr>
            <a:endParaRPr lang="fr-FR" dirty="0" smtClean="0"/>
          </a:p>
          <a:p>
            <a:pPr algn="just"/>
            <a:r>
              <a:rPr lang="fr-FR" b="1" dirty="0" smtClean="0"/>
              <a:t>Diminution des Impôts de production </a:t>
            </a:r>
            <a:r>
              <a:rPr lang="fr-FR" dirty="0" smtClean="0"/>
              <a:t>(tous).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467544" y="4293096"/>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62145" name="Rectangle 1"/>
          <p:cNvSpPr>
            <a:spLocks noChangeArrowheads="1"/>
          </p:cNvSpPr>
          <p:nvPr/>
        </p:nvSpPr>
        <p:spPr bwMode="auto">
          <a:xfrm>
            <a:off x="2663280" y="2009746"/>
            <a:ext cx="6480720" cy="403187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Droit à la scolarité à 2 ans</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Augmentation du temps de présence en classe vers 27 h en maternelle et élémentaire et 32 h en collège</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Plus de devoir à l’école</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Augmentation de 45 % du budget de l’EN pour le financier ce projet</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90 000 recrutements d’enseignants planifiés </a:t>
            </a:r>
            <a:endParaRPr kumimoji="0" lang="fr-FR" sz="9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Formation bac + 5 avec pré recrutement avec traitement au 1</a:t>
            </a:r>
            <a:r>
              <a:rPr kumimoji="0" lang="fr-FR" sz="1600" b="0" i="0" u="none" strike="noStrike" cap="none" normalizeH="0" baseline="30000" dirty="0" smtClean="0">
                <a:ln>
                  <a:noFill/>
                </a:ln>
                <a:solidFill>
                  <a:schemeClr val="bg1"/>
                </a:solidFill>
                <a:effectLst/>
                <a:latin typeface="Arial" pitchFamily="34" charset="0"/>
                <a:ea typeface="Calibri" pitchFamily="34" charset="0"/>
                <a:cs typeface="Arial" pitchFamily="34" charset="0"/>
              </a:rPr>
              <a:t>er</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échelon </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Elaboration démocratique des programmes avec les enseignants</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de lutte contre le harcèlement</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Baisse des effectifs : 15 en PS, 20 en maternelle et primaire, 25 dans le secondaire, 12 max en EP</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de construction d’établissements publics</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Création d’un métier d’accompagnement des élèves handicapés sous statut public </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Abrogation de la réforme du lycée</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2800" b="1" dirty="0" smtClean="0"/>
              <a:t>Destruction du modèle social</a:t>
            </a:r>
            <a:endParaRPr lang="fr-FR" sz="2800" b="1" dirty="0"/>
          </a:p>
        </p:txBody>
      </p:sp>
      <p:sp>
        <p:nvSpPr>
          <p:cNvPr id="3" name="Espace réservé du contenu 2"/>
          <p:cNvSpPr>
            <a:spLocks noGrp="1"/>
          </p:cNvSpPr>
          <p:nvPr>
            <p:ph idx="1"/>
          </p:nvPr>
        </p:nvSpPr>
        <p:spPr/>
        <p:txBody>
          <a:bodyPr/>
          <a:lstStyle/>
          <a:p>
            <a:pPr algn="just"/>
            <a:r>
              <a:rPr lang="fr-FR" dirty="0" smtClean="0"/>
              <a:t>Renforcement de la </a:t>
            </a:r>
            <a:r>
              <a:rPr lang="fr-FR" b="1" dirty="0" smtClean="0"/>
              <a:t>dégressivité des allocations-chômage </a:t>
            </a:r>
            <a:r>
              <a:rPr lang="fr-FR" dirty="0" smtClean="0"/>
              <a:t>(EM, VP). </a:t>
            </a:r>
          </a:p>
          <a:p>
            <a:pPr algn="just">
              <a:buNone/>
            </a:pPr>
            <a:endParaRPr lang="fr-FR" dirty="0" smtClean="0"/>
          </a:p>
          <a:p>
            <a:pPr algn="just"/>
            <a:r>
              <a:rPr lang="fr-FR" b="1" dirty="0" smtClean="0"/>
              <a:t>Retraite à 65 ans (EM).</a:t>
            </a:r>
          </a:p>
          <a:p>
            <a:pPr algn="just">
              <a:buNone/>
            </a:pPr>
            <a:endParaRPr lang="fr-FR" dirty="0" smtClean="0"/>
          </a:p>
          <a:p>
            <a:pPr algn="just"/>
            <a:r>
              <a:rPr lang="fr-FR" b="1" dirty="0" smtClean="0"/>
              <a:t>Mesures natalistes et discriminatoires </a:t>
            </a:r>
            <a:r>
              <a:rPr lang="fr-FR" dirty="0" smtClean="0"/>
              <a:t>(VP, EZ, MLP).</a:t>
            </a:r>
          </a:p>
          <a:p>
            <a:endParaRPr lang="fr-F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Fiscalité et financement</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755576" y="2276872"/>
            <a:ext cx="1357312" cy="1358283"/>
          </a:xfrm>
          <a:prstGeom prst="ellipse">
            <a:avLst/>
          </a:prstGeom>
          <a:noFill/>
          <a:effectLst>
            <a:outerShdw blurRad="50800" dist="38100" dir="2700000" algn="tl" rotWithShape="0">
              <a:prstClr val="black">
                <a:alpha val="40000"/>
              </a:prstClr>
            </a:outerShdw>
          </a:effectLst>
        </p:spPr>
      </p:pic>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611560" y="4221088"/>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0" y="1772816"/>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14017" name="Rectangle 1"/>
          <p:cNvSpPr>
            <a:spLocks noChangeArrowheads="1"/>
          </p:cNvSpPr>
          <p:nvPr/>
        </p:nvSpPr>
        <p:spPr bwMode="auto">
          <a:xfrm>
            <a:off x="2699792" y="2564904"/>
            <a:ext cx="4968552" cy="646331"/>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Rétablir l’ISF </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Impôt </a:t>
            </a: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vraiment progressif </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avec 14 tranches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Suppression de la flat </a:t>
            </a:r>
            <a:r>
              <a:rPr kumimoji="0" lang="fr-FR"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tax</a:t>
            </a:r>
            <a:r>
              <a:rPr kumimoji="0" lang="fr-FR" sz="1200" b="0" i="0" u="none" strike="noStrike" cap="none" normalizeH="0" baseline="0" dirty="0" smtClean="0">
                <a:ln>
                  <a:noFill/>
                </a:ln>
                <a:solidFill>
                  <a:schemeClr val="bg1"/>
                </a:solidFill>
                <a:effectLst/>
                <a:latin typeface="Arial" pitchFamily="34" charset="0"/>
                <a:cs typeface="Arial" pitchFamily="34" charset="0"/>
              </a:rPr>
              <a:t> </a:t>
            </a:r>
          </a:p>
        </p:txBody>
      </p:sp>
      <p:sp>
        <p:nvSpPr>
          <p:cNvPr id="214018" name="Rectangle 2"/>
          <p:cNvSpPr>
            <a:spLocks noChangeArrowheads="1"/>
          </p:cNvSpPr>
          <p:nvPr/>
        </p:nvSpPr>
        <p:spPr bwMode="auto">
          <a:xfrm>
            <a:off x="2267745" y="4168914"/>
            <a:ext cx="6876256" cy="156966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Création d’un  pôle financier public par la nationalisation des grandes banques et compagnies d’assurance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Suppression des exonérations sociales et fiscales qui gonflent les profits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Nouvel impôt sur le capital des entreprises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Baisse de la TVA </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15 tranches pour l’impôt sur le revenu</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Rétablissement de l’ISF</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Recrutement de fonctionnaires pour lutter contre la fraude fiscale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Fiscalité et financement</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899592" y="4725144"/>
            <a:ext cx="1340530" cy="1328451"/>
          </a:xfrm>
          <a:prstGeom prst="ellipse">
            <a:avLst/>
          </a:prstGeom>
          <a:noFill/>
          <a:effectLst>
            <a:outerShdw blurRad="50800" dist="38100" dir="2700000" algn="tl" rotWithShape="0">
              <a:prstClr val="black">
                <a:alpha val="40000"/>
              </a:prstClr>
            </a:outerShdw>
          </a:effectLst>
        </p:spPr>
      </p:pic>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395536" y="2348880"/>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1916832"/>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11969" name="Rectangle 1"/>
          <p:cNvSpPr>
            <a:spLocks noChangeArrowheads="1"/>
          </p:cNvSpPr>
          <p:nvPr/>
        </p:nvSpPr>
        <p:spPr bwMode="auto">
          <a:xfrm>
            <a:off x="2843808" y="1772816"/>
            <a:ext cx="5328592" cy="212365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Lutter contre l’évasion fiscale et les paradis fiscaux</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150 milliards d’aide aux entreprises avec condition écologiques, d’évasion fiscale et d’égalité f/h</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Création d’un ISF climat sur les patrimoines supérieurs à 2 millions d’euros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Baisse de la TVA sur les produits et services écologiques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Porter l’harmonisation européenne de l’impôt sur les entreprises à 25 % minimum</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Ajout de tranches à l’impôt sur le revenu et diminution du taux des premières tranches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Suppression de la flat </a:t>
            </a:r>
            <a:r>
              <a:rPr kumimoji="0" lang="fr-FR"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tax</a:t>
            </a:r>
            <a:r>
              <a:rPr kumimoji="0" lang="fr-FR" sz="1200" b="0" i="0" u="none" strike="noStrike" cap="none" normalizeH="0" baseline="0" dirty="0" smtClean="0">
                <a:ln>
                  <a:noFill/>
                </a:ln>
                <a:solidFill>
                  <a:schemeClr val="bg1"/>
                </a:solidFill>
                <a:effectLst/>
                <a:latin typeface="Arial" pitchFamily="34" charset="0"/>
                <a:cs typeface="Arial" pitchFamily="34" charset="0"/>
              </a:rPr>
              <a:t> </a:t>
            </a:r>
          </a:p>
        </p:txBody>
      </p:sp>
      <p:sp>
        <p:nvSpPr>
          <p:cNvPr id="211970" name="Rectangle 2"/>
          <p:cNvSpPr>
            <a:spLocks noChangeArrowheads="1"/>
          </p:cNvSpPr>
          <p:nvPr/>
        </p:nvSpPr>
        <p:spPr bwMode="auto">
          <a:xfrm>
            <a:off x="2627784" y="4653136"/>
            <a:ext cx="5833648" cy="1200329"/>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ISF Climat et Biodiversité pour financer la transition énergétique</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Impôt sur les successions des plus aisés et abaissement pour 95 % des français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Réduction des dépenses publiques défavorables à l’environnement</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Réorienter le plan de relance européen</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Porter au niveau de l’OCDE une réforme de la taxation des multinationales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Lutter contre la fraude fiscale pour récupérer 6 milliards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Fiscalité et financement</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5229200"/>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4653136"/>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8" name="Rectangle 1"/>
          <p:cNvSpPr>
            <a:spLocks noChangeArrowheads="1"/>
          </p:cNvSpPr>
          <p:nvPr/>
        </p:nvSpPr>
        <p:spPr bwMode="auto">
          <a:xfrm>
            <a:off x="2699792" y="3187715"/>
            <a:ext cx="6228184" cy="147732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1" u="none" strike="noStrike" cap="none" normalizeH="0" baseline="0" dirty="0" smtClean="0">
                <a:ln>
                  <a:noFill/>
                </a:ln>
                <a:solidFill>
                  <a:schemeClr val="bg1"/>
                </a:solidFill>
                <a:effectLst/>
                <a:latin typeface="Arial" pitchFamily="34" charset="0"/>
                <a:cs typeface="Arial" pitchFamily="34" charset="0"/>
              </a:rPr>
              <a:t>« </a:t>
            </a:r>
            <a:r>
              <a:rPr kumimoji="0" lang="fr-FR" sz="1800" b="0" i="1" u="sng" strike="noStrike" cap="none" normalizeH="0" baseline="0" dirty="0" smtClean="0">
                <a:ln>
                  <a:noFill/>
                </a:ln>
                <a:solidFill>
                  <a:schemeClr val="bg1"/>
                </a:solidFill>
                <a:effectLst/>
                <a:latin typeface="Arial" pitchFamily="34" charset="0"/>
                <a:cs typeface="Arial" pitchFamily="34" charset="0"/>
              </a:rPr>
              <a:t>Poursuivre la baisse des impôts</a:t>
            </a:r>
            <a:r>
              <a:rPr kumimoji="0" lang="fr-FR" sz="1800" b="0" i="1" u="none" strike="noStrike" cap="none" normalizeH="0" baseline="0" dirty="0" smtClean="0">
                <a:ln>
                  <a:noFill/>
                </a:ln>
                <a:solidFill>
                  <a:schemeClr val="bg1"/>
                </a:solidFill>
                <a:effectLst/>
                <a:latin typeface="Arial" pitchFamily="34" charset="0"/>
                <a:cs typeface="Arial" pitchFamily="34" charset="0"/>
              </a:rPr>
              <a:t> »</a:t>
            </a:r>
          </a:p>
          <a:p>
            <a:pPr marL="177800" indent="-177800" algn="l">
              <a:buFont typeface="Arial" pitchFamily="34" charset="0"/>
              <a:buChar char="•"/>
            </a:pPr>
            <a:r>
              <a:rPr lang="fr-FR" sz="1800" u="sng" dirty="0" smtClean="0">
                <a:solidFill>
                  <a:schemeClr val="bg1"/>
                </a:solidFill>
                <a:latin typeface="Arial"/>
              </a:rPr>
              <a:t>Réduire les impôts de production</a:t>
            </a:r>
            <a:r>
              <a:rPr lang="fr-FR" sz="1800" u="sng" dirty="0" smtClean="0">
                <a:solidFill>
                  <a:schemeClr val="bg1"/>
                </a:solidFill>
              </a:rPr>
              <a:t> </a:t>
            </a:r>
            <a:r>
              <a:rPr lang="fr-FR" sz="1800" dirty="0" smtClean="0">
                <a:solidFill>
                  <a:schemeClr val="bg1"/>
                </a:solidFill>
                <a:latin typeface="Arial"/>
              </a:rPr>
              <a:t>qui pèsent sur l’industrie et l’agriculture, notamment en supprimant </a:t>
            </a:r>
            <a:r>
              <a:rPr lang="fr-FR" sz="1800" dirty="0" smtClean="0">
                <a:solidFill>
                  <a:schemeClr val="bg1"/>
                </a:solidFill>
              </a:rPr>
              <a:t>l</a:t>
            </a:r>
            <a:r>
              <a:rPr lang="fr-FR" sz="1800" dirty="0" smtClean="0">
                <a:solidFill>
                  <a:schemeClr val="bg1"/>
                </a:solidFill>
                <a:latin typeface="Arial"/>
              </a:rPr>
              <a:t>a CVAE pour toutes les entreprises</a:t>
            </a:r>
            <a:endParaRPr lang="fr-FR" sz="1800" i="1" dirty="0" smtClean="0">
              <a:solidFill>
                <a:schemeClr val="bg1"/>
              </a:solidFill>
              <a:latin typeface="Arial" pitchFamily="34" charset="0"/>
              <a:cs typeface="Arial" pitchFamily="34" charset="0"/>
            </a:endParaRP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fr-FR" sz="18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Fiscalité et financement</a:t>
            </a:r>
          </a:p>
        </p:txBody>
      </p:sp>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755576" y="3501008"/>
            <a:ext cx="1358283"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2564904"/>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09921" name="Rectangle 1"/>
          <p:cNvSpPr>
            <a:spLocks noChangeArrowheads="1"/>
          </p:cNvSpPr>
          <p:nvPr/>
        </p:nvSpPr>
        <p:spPr bwMode="auto">
          <a:xfrm>
            <a:off x="2987824" y="2564904"/>
            <a:ext cx="6156176" cy="230832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u="none" strike="noStrike" cap="none" normalizeH="0" baseline="0" dirty="0" smtClean="0">
                <a:ln>
                  <a:noFill/>
                </a:ln>
                <a:solidFill>
                  <a:schemeClr val="bg1"/>
                </a:solidFill>
                <a:effectLst/>
                <a:latin typeface="Arial" pitchFamily="34" charset="0"/>
                <a:ea typeface="Calibri" pitchFamily="34" charset="0"/>
                <a:cs typeface="Arial" pitchFamily="34" charset="0"/>
              </a:rPr>
              <a:t>Baisser la TVA sur le taxes sur l’électricité à 5 % </a:t>
            </a:r>
            <a:endParaRPr kumimoji="0" lang="fr-FR" sz="900" b="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u="sng" strike="noStrike" cap="none" normalizeH="0" baseline="0" dirty="0" smtClean="0">
                <a:ln>
                  <a:noFill/>
                </a:ln>
                <a:solidFill>
                  <a:schemeClr val="bg1"/>
                </a:solidFill>
                <a:effectLst/>
                <a:latin typeface="Arial" pitchFamily="34" charset="0"/>
                <a:ea typeface="Calibri" pitchFamily="34" charset="0"/>
                <a:cs typeface="Arial" pitchFamily="34" charset="0"/>
              </a:rPr>
              <a:t>Baisser les impôts de production </a:t>
            </a:r>
            <a:r>
              <a:rPr kumimoji="0" lang="fr-FR" sz="1600" b="0" u="none" strike="noStrike" cap="none" normalizeH="0" baseline="0" dirty="0" smtClean="0">
                <a:ln>
                  <a:noFill/>
                </a:ln>
                <a:solidFill>
                  <a:schemeClr val="bg1"/>
                </a:solidFill>
                <a:effectLst/>
                <a:latin typeface="Arial" pitchFamily="34" charset="0"/>
                <a:ea typeface="Calibri" pitchFamily="34" charset="0"/>
                <a:cs typeface="Arial" pitchFamily="34" charset="0"/>
              </a:rPr>
              <a:t>à hauteur de 10 milliards d’euros </a:t>
            </a:r>
            <a:endParaRPr kumimoji="0" lang="fr-FR" sz="900" b="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u="none" strike="noStrike" cap="none" normalizeH="0" baseline="0" dirty="0" smtClean="0">
                <a:ln>
                  <a:noFill/>
                </a:ln>
                <a:solidFill>
                  <a:schemeClr val="bg1"/>
                </a:solidFill>
                <a:effectLst/>
                <a:latin typeface="Arial" pitchFamily="34" charset="0"/>
                <a:ea typeface="Calibri" pitchFamily="34" charset="0"/>
                <a:cs typeface="Arial" pitchFamily="34" charset="0"/>
              </a:rPr>
              <a:t>Exonérations de charges sociales pour les créateurs d’entreprises pendant 3 ans</a:t>
            </a:r>
            <a:endParaRPr kumimoji="0" lang="fr-FR" sz="900" b="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u="none" strike="noStrike" cap="none" normalizeH="0" baseline="0" dirty="0" smtClean="0">
                <a:ln>
                  <a:noFill/>
                </a:ln>
                <a:solidFill>
                  <a:schemeClr val="bg1"/>
                </a:solidFill>
                <a:effectLst/>
                <a:latin typeface="Arial" pitchFamily="34" charset="0"/>
                <a:ea typeface="Calibri" pitchFamily="34" charset="0"/>
                <a:cs typeface="Arial" pitchFamily="34" charset="0"/>
              </a:rPr>
              <a:t>Baisser la TVA sur les couches à 2,1 %</a:t>
            </a:r>
            <a:endParaRPr kumimoji="0" lang="fr-FR" sz="900" b="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u="sng" strike="noStrike" cap="none" normalizeH="0" baseline="0" dirty="0" smtClean="0">
                <a:ln>
                  <a:noFill/>
                </a:ln>
                <a:solidFill>
                  <a:schemeClr val="bg1"/>
                </a:solidFill>
                <a:effectLst/>
                <a:latin typeface="Arial" pitchFamily="34" charset="0"/>
                <a:ea typeface="Calibri" pitchFamily="34" charset="0"/>
                <a:cs typeface="Arial" pitchFamily="34" charset="0"/>
              </a:rPr>
              <a:t>Supprimer les droits de succession pour 95 % des français</a:t>
            </a:r>
            <a:endParaRPr kumimoji="0" lang="fr-FR" sz="900" b="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u="sng" strike="noStrike" cap="none" normalizeH="0" baseline="0" dirty="0" smtClean="0">
                <a:ln>
                  <a:noFill/>
                </a:ln>
                <a:solidFill>
                  <a:schemeClr val="bg1"/>
                </a:solidFill>
                <a:effectLst/>
                <a:latin typeface="Arial" pitchFamily="34" charset="0"/>
                <a:ea typeface="Calibri" pitchFamily="34" charset="0"/>
                <a:cs typeface="Arial" pitchFamily="34" charset="0"/>
              </a:rPr>
              <a:t>Faciliter la transmission du patrimoine en défiscalisant les dons jusqu’à 100 000 euros</a:t>
            </a:r>
            <a:r>
              <a:rPr kumimoji="0" lang="fr-FR" sz="900" b="0" u="sng" strike="noStrike" cap="none" normalizeH="0" baseline="0" dirty="0" smtClean="0">
                <a:ln>
                  <a:noFill/>
                </a:ln>
                <a:solidFill>
                  <a:schemeClr val="bg1"/>
                </a:solidFill>
                <a:effectLst/>
                <a:latin typeface="Arial" pitchFamily="34" charset="0"/>
                <a:cs typeface="Arial" pitchFamily="34" charset="0"/>
              </a:rPr>
              <a:t> </a:t>
            </a:r>
            <a:endParaRPr kumimoji="0" lang="fr-FR" sz="2800" b="0" u="sng"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Fiscalité et financement</a:t>
            </a:r>
          </a:p>
        </p:txBody>
      </p:sp>
      <p:pic>
        <p:nvPicPr>
          <p:cNvPr id="5"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755576" y="3645024"/>
            <a:ext cx="1313895" cy="1349406"/>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2924944"/>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88769" name="Rectangle 1"/>
          <p:cNvSpPr>
            <a:spLocks noChangeArrowheads="1"/>
          </p:cNvSpPr>
          <p:nvPr/>
        </p:nvSpPr>
        <p:spPr bwMode="auto">
          <a:xfrm>
            <a:off x="2627784" y="2046039"/>
            <a:ext cx="6264696" cy="3323987"/>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4625" marR="0" lvl="0" indent="-17462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Baisser la TVA de 20% à 5.5% sur les produits énergétiques (carburants, fioul, gaz et électricité)</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Exonérer d’impôt sur le revenu tous les jeunes actifs jusqu’à 30 ans </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pour qu’ils restent en France et fondent leur famille chez nous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Supprimer l’impôt sur les sociétés pour les entrepreneurs de moins de 30 ans pendant les 5 premières années pour éviter leur départ à l’étranger</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Instituer une part fiscale complète dès le deuxième enfant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Supprimer les impôts sur l’héritage direct </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pour les familles modestes et les classes moyennes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Exonérer les donations des parents mais aussi des grands-parents à leurs enfants et petits-enfants jusqu’à 100 000€ par enfant tous les dix ans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Supprimer l’impôt sur la fortune immobilière </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et créer un impôt sur la fortune financière</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un ministère de la lutte contre la fraude (fiscale, aux cotisations et prestations sociales, aux importations, ententes, </a:t>
            </a:r>
            <a:r>
              <a:rPr kumimoji="0" lang="fr-FR" sz="1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etc</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Fiscalité et financement</a:t>
            </a:r>
          </a:p>
        </p:txBody>
      </p:sp>
      <p:sp>
        <p:nvSpPr>
          <p:cNvPr id="10" name="ZoneTexte 9"/>
          <p:cNvSpPr txBox="1"/>
          <p:nvPr/>
        </p:nvSpPr>
        <p:spPr>
          <a:xfrm>
            <a:off x="179512" y="2924944"/>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pic>
        <p:nvPicPr>
          <p:cNvPr id="7"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88769" name="Rectangle 1"/>
          <p:cNvSpPr>
            <a:spLocks noChangeArrowheads="1"/>
          </p:cNvSpPr>
          <p:nvPr/>
        </p:nvSpPr>
        <p:spPr bwMode="auto">
          <a:xfrm>
            <a:off x="3203848" y="3645024"/>
            <a:ext cx="5760640" cy="73866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4625" lvl="0" indent="-174625" algn="l">
              <a:buFont typeface="Arial" pitchFamily="34" charset="0"/>
              <a:buChar char="•"/>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Réduire les impôts sur la production </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de 30 milliards d’euros supplémentaires</a:t>
            </a:r>
          </a:p>
          <a:p>
            <a:pPr marL="174625" lvl="0" indent="-174625" algn="l">
              <a:buFont typeface="Arial" pitchFamily="34" charset="0"/>
              <a:buChar char="•"/>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Baisser le taux d’impôt sur les sociétés</a:t>
            </a:r>
          </a:p>
        </p:txBody>
      </p:sp>
      <p:pic>
        <p:nvPicPr>
          <p:cNvPr id="8" name="Picture 35" descr="https://images.midilibre.fr/api/v1/images/view/6225eb683e454654274de645/large/image.jpg?v=2"/>
          <p:cNvPicPr>
            <a:picLocks noChangeAspect="1" noChangeArrowheads="1"/>
          </p:cNvPicPr>
          <p:nvPr/>
        </p:nvPicPr>
        <p:blipFill>
          <a:blip r:embed="rId3" cstate="print"/>
          <a:srcRect l="73721" t="35620" r="10061" b="35674"/>
          <a:stretch>
            <a:fillRect/>
          </a:stretch>
        </p:blipFill>
        <p:spPr bwMode="auto">
          <a:xfrm>
            <a:off x="539552" y="4005064"/>
            <a:ext cx="1367161" cy="1367161"/>
          </a:xfrm>
          <a:prstGeom prst="ellipse">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3 : Institution, droits et libertés</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34808"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a:t>
            </a:r>
            <a:r>
              <a:rPr lang="fr-FR" sz="3600" b="1" kern="0" dirty="0" smtClean="0">
                <a:solidFill>
                  <a:schemeClr val="bg1"/>
                </a:solidFill>
                <a:latin typeface="Arial" pitchFamily="34" charset="0"/>
                <a:cs typeface="Arial" pitchFamily="34" charset="0"/>
              </a:rPr>
              <a:t>Institutions, </a:t>
            </a:r>
            <a:r>
              <a:rPr lang="fr-FR" sz="3600" b="1" kern="0" dirty="0">
                <a:solidFill>
                  <a:schemeClr val="bg1"/>
                </a:solidFill>
                <a:latin typeface="Arial" pitchFamily="34" charset="0"/>
                <a:cs typeface="Arial" pitchFamily="34" charset="0"/>
              </a:rPr>
              <a:t>d</a:t>
            </a:r>
            <a:r>
              <a:rPr lang="fr-FR" sz="3600" b="1" kern="0" dirty="0" smtClean="0">
                <a:solidFill>
                  <a:schemeClr val="bg1"/>
                </a:solidFill>
                <a:latin typeface="Arial" pitchFamily="34" charset="0"/>
                <a:ea typeface="+mn-ea"/>
                <a:cs typeface="Arial" pitchFamily="34" charset="0"/>
              </a:rPr>
              <a:t>roits et libertés</a:t>
            </a:r>
            <a:endParaRPr lang="fr-FR" sz="3600" b="1" kern="0" dirty="0">
              <a:solidFill>
                <a:schemeClr val="bg1"/>
              </a:solidFill>
              <a:latin typeface="Arial" pitchFamily="34" charset="0"/>
              <a:ea typeface="+mn-ea"/>
              <a:cs typeface="Arial" pitchFamily="34" charset="0"/>
            </a:endParaRPr>
          </a:p>
        </p:txBody>
      </p:sp>
      <p:pic>
        <p:nvPicPr>
          <p:cNvPr id="5"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Double flèche horizontale 6"/>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Quel candidat veut régulariser tous les sans-papiers</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J.L. Mélenchon</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Macron</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P. Poutou</a:t>
            </a:r>
            <a:endParaRPr lang="fr-FR" sz="1800" i="1" dirty="0" smtClean="0"/>
          </a:p>
        </p:txBody>
      </p:sp>
      <p:sp>
        <p:nvSpPr>
          <p:cNvPr id="12" name="Rectangle 4"/>
          <p:cNvSpPr txBox="1">
            <a:spLocks noChangeArrowheads="1"/>
          </p:cNvSpPr>
          <p:nvPr/>
        </p:nvSpPr>
        <p:spPr bwMode="auto">
          <a:xfrm>
            <a:off x="899592" y="1916832"/>
            <a:ext cx="8124056"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 </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1 – Régulariser les sans papiers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34808"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a:t>
            </a:r>
            <a:r>
              <a:rPr lang="fr-FR" sz="3600" b="1" kern="0" dirty="0" smtClean="0">
                <a:solidFill>
                  <a:schemeClr val="bg1"/>
                </a:solidFill>
                <a:latin typeface="Arial" pitchFamily="34" charset="0"/>
                <a:cs typeface="Arial" pitchFamily="34" charset="0"/>
              </a:rPr>
              <a:t>Institutions, </a:t>
            </a:r>
            <a:r>
              <a:rPr lang="fr-FR" sz="3600" b="1" kern="0" dirty="0">
                <a:solidFill>
                  <a:schemeClr val="bg1"/>
                </a:solidFill>
                <a:latin typeface="Arial" pitchFamily="34" charset="0"/>
                <a:cs typeface="Arial" pitchFamily="34" charset="0"/>
              </a:rPr>
              <a:t>d</a:t>
            </a:r>
            <a:r>
              <a:rPr lang="fr-FR" sz="3600" b="1" kern="0" dirty="0" smtClean="0">
                <a:solidFill>
                  <a:schemeClr val="bg1"/>
                </a:solidFill>
                <a:latin typeface="Arial" pitchFamily="34" charset="0"/>
                <a:ea typeface="+mn-ea"/>
                <a:cs typeface="Arial" pitchFamily="34" charset="0"/>
              </a:rPr>
              <a:t>roits et libertés</a:t>
            </a:r>
            <a:endParaRPr lang="fr-FR" sz="3600" b="1" kern="0" dirty="0">
              <a:solidFill>
                <a:schemeClr val="bg1"/>
              </a:solidFill>
              <a:latin typeface="Arial" pitchFamily="34" charset="0"/>
              <a:ea typeface="+mn-ea"/>
              <a:cs typeface="Arial" pitchFamily="34" charset="0"/>
            </a:endParaRPr>
          </a:p>
        </p:txBody>
      </p:sp>
      <p:pic>
        <p:nvPicPr>
          <p:cNvPr id="5"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Double flèche horizontale 6"/>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Quel candidat veut dissoudre l’OTAN ?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J.L. Mélenchon</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a:t>
            </a:r>
            <a:r>
              <a:rPr lang="fr-FR" sz="1800" dirty="0" err="1" smtClean="0"/>
              <a:t>Zemmour</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V. Pécresse</a:t>
            </a:r>
            <a:endParaRPr lang="fr-FR" sz="1800" i="1" dirty="0" smtClean="0"/>
          </a:p>
        </p:txBody>
      </p:sp>
      <p:sp>
        <p:nvSpPr>
          <p:cNvPr id="12" name="Rectangle 4"/>
          <p:cNvSpPr txBox="1">
            <a:spLocks noChangeArrowheads="1"/>
          </p:cNvSpPr>
          <p:nvPr/>
        </p:nvSpPr>
        <p:spPr bwMode="auto">
          <a:xfrm>
            <a:off x="899592" y="1916832"/>
            <a:ext cx="8124056"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 </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2 – Faut-il sortir de l’OTAN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395536" y="3684725"/>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261122" name="Rectangle 2"/>
          <p:cNvSpPr>
            <a:spLocks noChangeArrowheads="1"/>
          </p:cNvSpPr>
          <p:nvPr/>
        </p:nvSpPr>
        <p:spPr bwMode="auto">
          <a:xfrm>
            <a:off x="2627784" y="1556792"/>
            <a:ext cx="6516216" cy="440120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Développer l’éducation aux risques et à l’environnement</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Cantine 100 % bio et local</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Mettre fin aux évaluations anxiogènes </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Recruter 65 000 enseignants</a:t>
            </a:r>
            <a:endParaRPr kumimoji="0" lang="fr-FR" sz="8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Repenser la formation des enseignants : formation obligatoire tous les 3 ans, formation aux pratiques pédago actives et collaboratives</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Redéfinir les relations entre enseignant et direction pour en finir avec le management descendant</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Réformer la carte scolaire pour mettre fin à la ségrégation sociale</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Elargir le modèle d’éducation prioritaire avec un système de dotation en fonction de la mixité, dans le public et le privé</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Intégrer les AESH à la fonction publique avec un salaire décent</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 collège, renforcer le principe d’un socle culturel commun </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Deux heures par semaine d’atelier pratique (cuisine, jardinage…) </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2 heures de pause méridienne dans les collèges et les lycées</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Confier l’élaboration des programmes à une autorité indépendante</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Service public de l’orientation en lien avec les entreprises, les services publics employeurs et les collectivités. </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Revenir sur la réforme du lycée et du bac en réfléchissant à d’autres formes d’évaluation</a:t>
            </a:r>
            <a:r>
              <a:rPr kumimoji="0" lang="fr-FR" sz="800" b="0" i="0" u="none" strike="noStrike" cap="none" normalizeH="0" baseline="0" dirty="0" smtClean="0">
                <a:ln>
                  <a:noFill/>
                </a:ln>
                <a:solidFill>
                  <a:schemeClr val="bg1"/>
                </a:solidFill>
                <a:effectLst/>
                <a:latin typeface="Arial" pitchFamily="34" charset="0"/>
                <a:cs typeface="Arial" pitchFamily="34" charset="0"/>
              </a:rPr>
              <a:t> </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34808"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a:t>
            </a:r>
            <a:r>
              <a:rPr lang="fr-FR" sz="3600" b="1" kern="0" dirty="0" smtClean="0">
                <a:solidFill>
                  <a:schemeClr val="bg1"/>
                </a:solidFill>
                <a:latin typeface="Arial" pitchFamily="34" charset="0"/>
                <a:cs typeface="Arial" pitchFamily="34" charset="0"/>
              </a:rPr>
              <a:t>Institutions, </a:t>
            </a:r>
            <a:r>
              <a:rPr lang="fr-FR" sz="3600" b="1" kern="0" dirty="0">
                <a:solidFill>
                  <a:schemeClr val="bg1"/>
                </a:solidFill>
                <a:latin typeface="Arial" pitchFamily="34" charset="0"/>
                <a:cs typeface="Arial" pitchFamily="34" charset="0"/>
              </a:rPr>
              <a:t>d</a:t>
            </a:r>
            <a:r>
              <a:rPr lang="fr-FR" sz="3600" b="1" kern="0" dirty="0" smtClean="0">
                <a:solidFill>
                  <a:schemeClr val="bg1"/>
                </a:solidFill>
                <a:latin typeface="Arial" pitchFamily="34" charset="0"/>
                <a:ea typeface="+mn-ea"/>
                <a:cs typeface="Arial" pitchFamily="34" charset="0"/>
              </a:rPr>
              <a:t>roits et libertés</a:t>
            </a:r>
            <a:endParaRPr lang="fr-FR" sz="3600" b="1" kern="0" dirty="0">
              <a:solidFill>
                <a:schemeClr val="bg1"/>
              </a:solidFill>
              <a:latin typeface="Arial" pitchFamily="34" charset="0"/>
              <a:ea typeface="+mn-ea"/>
              <a:cs typeface="Arial" pitchFamily="34" charset="0"/>
            </a:endParaRPr>
          </a:p>
        </p:txBody>
      </p:sp>
      <p:pic>
        <p:nvPicPr>
          <p:cNvPr id="28"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179512" y="3356992"/>
            <a:ext cx="1313895" cy="1340528"/>
          </a:xfrm>
          <a:prstGeom prst="ellipse">
            <a:avLst/>
          </a:prstGeom>
          <a:noFill/>
          <a:effectLst>
            <a:outerShdw blurRad="50800" dist="38100" dir="2700000" algn="tl" rotWithShape="0">
              <a:prstClr val="black">
                <a:alpha val="40000"/>
              </a:prstClr>
            </a:outerShdw>
          </a:effectLst>
        </p:spPr>
      </p:pic>
      <p:sp>
        <p:nvSpPr>
          <p:cNvPr id="29" name="ZoneTexte 28"/>
          <p:cNvSpPr txBox="1"/>
          <p:nvPr/>
        </p:nvSpPr>
        <p:spPr>
          <a:xfrm>
            <a:off x="-396552"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02753" name="Rectangle 1"/>
          <p:cNvSpPr>
            <a:spLocks noChangeArrowheads="1"/>
          </p:cNvSpPr>
          <p:nvPr/>
        </p:nvSpPr>
        <p:spPr bwMode="auto">
          <a:xfrm>
            <a:off x="2591272" y="2657818"/>
            <a:ext cx="6552728" cy="230832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Régularisation de tous les sans papiers</a:t>
            </a:r>
            <a:endParaRPr kumimoji="0" lang="fr-FR" sz="9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 finir avec les lois sécuritaires </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Suppression des corps de répression (BAC, BRAV…)</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Désarmer la police </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Abrogation des lois racistes et islamophobes</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Droit de vote des étranger.es résident.es en France</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PMA pour toutes et tous</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Remboursement à 100 % par la sécu des parcours de transition</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lang="fr-FR" sz="1600" u="sng" dirty="0" smtClean="0">
                <a:solidFill>
                  <a:schemeClr val="bg1"/>
                </a:solidFill>
                <a:latin typeface="Arial" pitchFamily="34" charset="0"/>
                <a:cs typeface="Arial" pitchFamily="34" charset="0"/>
              </a:rPr>
              <a:t>Stopper l’extension de l’OTAN</a:t>
            </a:r>
            <a:endParaRPr kumimoji="0" lang="fr-FR" sz="2800" b="0" i="0" u="sng"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Institutions, droits et libertés</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83568" y="3068960"/>
            <a:ext cx="1357312" cy="1358283"/>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pic>
        <p:nvPicPr>
          <p:cNvPr id="9"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1" name="Rectangle 10"/>
          <p:cNvSpPr/>
          <p:nvPr/>
        </p:nvSpPr>
        <p:spPr>
          <a:xfrm>
            <a:off x="2771800" y="1700808"/>
            <a:ext cx="5544616" cy="3970318"/>
          </a:xfrm>
          <a:prstGeom prst="rect">
            <a:avLst/>
          </a:prstGeom>
        </p:spPr>
        <p:txBody>
          <a:bodyPr wrap="square">
            <a:spAutoFit/>
          </a:bodyPr>
          <a:lstStyle/>
          <a:p>
            <a:pPr marL="177800" indent="-177800" algn="l">
              <a:buFont typeface="Arial" pitchFamily="34" charset="0"/>
              <a:buChar char="•"/>
            </a:pPr>
            <a:r>
              <a:rPr lang="fr-FR" sz="1400" dirty="0" smtClean="0">
                <a:solidFill>
                  <a:schemeClr val="bg1"/>
                </a:solidFill>
              </a:rPr>
              <a:t>6ème République et assemblée constituante</a:t>
            </a:r>
          </a:p>
          <a:p>
            <a:pPr marL="177800" indent="-177800" algn="l">
              <a:buFont typeface="Arial" pitchFamily="34" charset="0"/>
              <a:buChar char="•"/>
            </a:pPr>
            <a:r>
              <a:rPr lang="fr-FR" sz="1400" dirty="0" smtClean="0">
                <a:solidFill>
                  <a:schemeClr val="bg1"/>
                </a:solidFill>
              </a:rPr>
              <a:t>Droit de vote à 16 ans</a:t>
            </a:r>
          </a:p>
          <a:p>
            <a:pPr marL="177800" indent="-177800" algn="l">
              <a:buFont typeface="Arial" pitchFamily="34" charset="0"/>
              <a:buChar char="•"/>
            </a:pPr>
            <a:r>
              <a:rPr lang="fr-FR" sz="1400" u="sng" dirty="0" smtClean="0">
                <a:solidFill>
                  <a:schemeClr val="bg1"/>
                </a:solidFill>
              </a:rPr>
              <a:t>Sortir de l’OTAN</a:t>
            </a:r>
          </a:p>
          <a:p>
            <a:pPr marL="177800" indent="-177800" algn="l">
              <a:buFont typeface="Arial" pitchFamily="34" charset="0"/>
              <a:buChar char="•"/>
            </a:pPr>
            <a:r>
              <a:rPr lang="fr-FR" sz="1400" dirty="0" smtClean="0">
                <a:solidFill>
                  <a:schemeClr val="bg1"/>
                </a:solidFill>
              </a:rPr>
              <a:t>Agir à l’échelle internationale contre les migrations forcées</a:t>
            </a:r>
          </a:p>
          <a:p>
            <a:pPr marL="177800" indent="-177800" algn="l">
              <a:buFont typeface="Arial" pitchFamily="34" charset="0"/>
              <a:buChar char="•"/>
            </a:pPr>
            <a:r>
              <a:rPr lang="fr-FR" sz="1400" dirty="0" smtClean="0">
                <a:solidFill>
                  <a:schemeClr val="bg1"/>
                </a:solidFill>
              </a:rPr>
              <a:t>Légaliser, et encadrer par un monopole d’Etat la production et la consommation de cannabis</a:t>
            </a:r>
          </a:p>
          <a:p>
            <a:pPr marL="177800" indent="-177800" algn="l">
              <a:buFont typeface="Arial" pitchFamily="34" charset="0"/>
              <a:buChar char="•"/>
            </a:pPr>
            <a:r>
              <a:rPr lang="fr-FR" sz="1400" dirty="0" smtClean="0">
                <a:solidFill>
                  <a:schemeClr val="bg1"/>
                </a:solidFill>
              </a:rPr>
              <a:t>Supprimer la BAC au profit d’une police de proximité / Assurer la désescalade dans les </a:t>
            </a:r>
          </a:p>
          <a:p>
            <a:pPr marL="177800" indent="-177800" algn="l">
              <a:buFont typeface="Arial" pitchFamily="34" charset="0"/>
              <a:buChar char="•"/>
            </a:pPr>
            <a:r>
              <a:rPr lang="fr-FR" sz="1400" dirty="0" smtClean="0">
                <a:solidFill>
                  <a:schemeClr val="bg1"/>
                </a:solidFill>
              </a:rPr>
              <a:t>manifestations </a:t>
            </a:r>
          </a:p>
          <a:p>
            <a:pPr marL="177800" indent="-177800" algn="l">
              <a:buFont typeface="Arial" pitchFamily="34" charset="0"/>
              <a:buChar char="•"/>
            </a:pPr>
            <a:r>
              <a:rPr lang="fr-FR" sz="1400" dirty="0" smtClean="0">
                <a:solidFill>
                  <a:schemeClr val="bg1"/>
                </a:solidFill>
              </a:rPr>
              <a:t>Assumer le devoir d’humanité dans l’accueil des réfugiés</a:t>
            </a:r>
          </a:p>
          <a:p>
            <a:pPr marL="177800" indent="-177800" algn="l">
              <a:buFont typeface="Arial" pitchFamily="34" charset="0"/>
              <a:buChar char="•"/>
            </a:pPr>
            <a:r>
              <a:rPr lang="fr-FR" sz="1400" dirty="0" smtClean="0">
                <a:solidFill>
                  <a:schemeClr val="bg1"/>
                </a:solidFill>
              </a:rPr>
              <a:t>Répartir l’accueil des migrants sur tout le territoire</a:t>
            </a:r>
          </a:p>
          <a:p>
            <a:pPr marL="177800" indent="-177800" algn="l">
              <a:buFont typeface="Arial" pitchFamily="34" charset="0"/>
              <a:buChar char="•"/>
            </a:pPr>
            <a:r>
              <a:rPr lang="fr-FR" sz="1400" dirty="0" smtClean="0">
                <a:solidFill>
                  <a:schemeClr val="bg1"/>
                </a:solidFill>
              </a:rPr>
              <a:t>Supprimer les test osseux pour les mineurs</a:t>
            </a:r>
          </a:p>
          <a:p>
            <a:pPr marL="177800" indent="-177800" algn="l">
              <a:buFont typeface="Arial" pitchFamily="34" charset="0"/>
              <a:buChar char="•"/>
            </a:pPr>
            <a:r>
              <a:rPr lang="fr-FR" sz="1400" dirty="0" smtClean="0">
                <a:solidFill>
                  <a:schemeClr val="bg1"/>
                </a:solidFill>
              </a:rPr>
              <a:t>Renégocier les accords du Touquet, suspendre le règlement Dublin</a:t>
            </a:r>
          </a:p>
          <a:p>
            <a:pPr marL="177800" indent="-177800" algn="l">
              <a:buFont typeface="Arial" pitchFamily="34" charset="0"/>
              <a:buChar char="•"/>
            </a:pPr>
            <a:r>
              <a:rPr lang="fr-FR" sz="1400" u="sng" dirty="0" smtClean="0">
                <a:solidFill>
                  <a:schemeClr val="bg1"/>
                </a:solidFill>
              </a:rPr>
              <a:t>Régulariser tous les travailleur.ses sans papier</a:t>
            </a:r>
          </a:p>
          <a:p>
            <a:pPr marL="177800" indent="-177800" algn="l">
              <a:buFont typeface="Arial" pitchFamily="34" charset="0"/>
              <a:buChar char="•"/>
            </a:pPr>
            <a:r>
              <a:rPr lang="fr-FR" sz="1400" dirty="0" smtClean="0">
                <a:solidFill>
                  <a:schemeClr val="bg1"/>
                </a:solidFill>
              </a:rPr>
              <a:t>Rétablir la carte de séjour de 10 ans comme référence </a:t>
            </a:r>
          </a:p>
          <a:p>
            <a:pPr marL="177800" indent="-177800" algn="l">
              <a:buFont typeface="Arial" pitchFamily="34" charset="0"/>
              <a:buChar char="•"/>
            </a:pPr>
            <a:r>
              <a:rPr lang="fr-FR" sz="1400" dirty="0" smtClean="0">
                <a:solidFill>
                  <a:schemeClr val="bg1"/>
                </a:solidFill>
              </a:rPr>
              <a:t>Reconnaitre le droit de vote et d’éligibilité pour les résidents  extracommunautaires aux élections locales et européennes</a:t>
            </a:r>
            <a:endParaRPr lang="fr-FR" sz="1400" dirty="0">
              <a:solidFill>
                <a:schemeClr val="bg1"/>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Institutions, droits et libertés</a:t>
            </a:r>
          </a:p>
        </p:txBody>
      </p:sp>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500034" y="3500438"/>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0" name="Rectangle 9"/>
          <p:cNvSpPr/>
          <p:nvPr/>
        </p:nvSpPr>
        <p:spPr>
          <a:xfrm>
            <a:off x="2843808" y="1844824"/>
            <a:ext cx="6534472" cy="4616648"/>
          </a:xfrm>
          <a:prstGeom prst="rect">
            <a:avLst/>
          </a:prstGeom>
        </p:spPr>
        <p:txBody>
          <a:bodyPr wrap="square">
            <a:spAutoFit/>
          </a:bodyPr>
          <a:lstStyle/>
          <a:p>
            <a:pPr marL="180975" indent="-180975" algn="l">
              <a:buFont typeface="Arial" pitchFamily="34" charset="0"/>
              <a:buChar char="•"/>
            </a:pPr>
            <a:r>
              <a:rPr lang="fr-FR" sz="1400" dirty="0" smtClean="0">
                <a:solidFill>
                  <a:schemeClr val="bg1"/>
                </a:solidFill>
              </a:rPr>
              <a:t>Suppression de l’élection du président au suffrage universel direct</a:t>
            </a:r>
          </a:p>
          <a:p>
            <a:pPr marL="180975" indent="-180975" algn="l">
              <a:buFont typeface="Arial" pitchFamily="34" charset="0"/>
              <a:buChar char="•"/>
            </a:pPr>
            <a:r>
              <a:rPr lang="fr-FR" sz="1400" dirty="0" smtClean="0">
                <a:solidFill>
                  <a:schemeClr val="bg1"/>
                </a:solidFill>
              </a:rPr>
              <a:t>L’assemblée investit le premier ministre</a:t>
            </a:r>
          </a:p>
          <a:p>
            <a:pPr marL="180975" indent="-180975" algn="l">
              <a:buFont typeface="Arial" pitchFamily="34" charset="0"/>
              <a:buChar char="•"/>
            </a:pPr>
            <a:r>
              <a:rPr lang="fr-FR" sz="1400" dirty="0" smtClean="0">
                <a:solidFill>
                  <a:schemeClr val="bg1"/>
                </a:solidFill>
              </a:rPr>
              <a:t>Abrogation du 49-3</a:t>
            </a:r>
          </a:p>
          <a:p>
            <a:pPr marL="180975" indent="-180975" algn="l">
              <a:buFont typeface="Arial" pitchFamily="34" charset="0"/>
              <a:buChar char="•"/>
            </a:pPr>
            <a:r>
              <a:rPr lang="fr-FR" sz="1400" dirty="0" smtClean="0">
                <a:solidFill>
                  <a:schemeClr val="bg1"/>
                </a:solidFill>
              </a:rPr>
              <a:t>Proportionnelle intégrale et parité </a:t>
            </a:r>
          </a:p>
          <a:p>
            <a:pPr marL="180975" indent="-180975" algn="l">
              <a:buFont typeface="Arial" pitchFamily="34" charset="0"/>
              <a:buChar char="•"/>
            </a:pPr>
            <a:r>
              <a:rPr lang="fr-FR" sz="1400" dirty="0" smtClean="0">
                <a:solidFill>
                  <a:schemeClr val="bg1"/>
                </a:solidFill>
              </a:rPr>
              <a:t>Droit de pétition avec 500 000 signature pour inscrire un projet de loi à l’AN</a:t>
            </a:r>
          </a:p>
          <a:p>
            <a:pPr marL="180975" indent="-180975" algn="l">
              <a:buFont typeface="Arial" pitchFamily="34" charset="0"/>
              <a:buChar char="•"/>
            </a:pPr>
            <a:r>
              <a:rPr lang="fr-FR" sz="1400" dirty="0" smtClean="0">
                <a:solidFill>
                  <a:schemeClr val="bg1"/>
                </a:solidFill>
              </a:rPr>
              <a:t>Droit de vote des résidents étrangers aux élections locales et européennes</a:t>
            </a:r>
          </a:p>
          <a:p>
            <a:pPr marL="180975" indent="-180975" algn="l">
              <a:buFont typeface="Arial" pitchFamily="34" charset="0"/>
              <a:buChar char="•"/>
            </a:pPr>
            <a:r>
              <a:rPr lang="fr-FR" sz="1400" dirty="0" smtClean="0">
                <a:solidFill>
                  <a:schemeClr val="bg1"/>
                </a:solidFill>
              </a:rPr>
              <a:t>Campagne contre les stéréotypes et les discriminations à l’école</a:t>
            </a:r>
          </a:p>
          <a:p>
            <a:pPr marL="180975" indent="-180975" algn="l">
              <a:buFont typeface="Arial" pitchFamily="34" charset="0"/>
              <a:buChar char="•"/>
            </a:pPr>
            <a:r>
              <a:rPr lang="fr-FR" sz="1400" dirty="0" smtClean="0">
                <a:solidFill>
                  <a:schemeClr val="bg1"/>
                </a:solidFill>
              </a:rPr>
              <a:t>Interdiction des tests osseux</a:t>
            </a:r>
          </a:p>
          <a:p>
            <a:pPr marL="180975" indent="-180975" algn="l">
              <a:buFont typeface="Arial" pitchFamily="34" charset="0"/>
              <a:buChar char="•"/>
            </a:pPr>
            <a:r>
              <a:rPr lang="fr-FR" sz="1400" u="sng" dirty="0" smtClean="0">
                <a:solidFill>
                  <a:schemeClr val="bg1"/>
                </a:solidFill>
              </a:rPr>
              <a:t>Régularisation des travailleur.ses sans papiers</a:t>
            </a:r>
          </a:p>
          <a:p>
            <a:pPr marL="180975" indent="-180975" algn="l">
              <a:buFont typeface="Arial" pitchFamily="34" charset="0"/>
              <a:buChar char="•"/>
            </a:pPr>
            <a:r>
              <a:rPr lang="fr-FR" sz="1400" dirty="0" smtClean="0">
                <a:solidFill>
                  <a:schemeClr val="bg1"/>
                </a:solidFill>
              </a:rPr>
              <a:t>Changement d’état civil libre et gratuit / formulaires administratifs inclusifs</a:t>
            </a:r>
          </a:p>
          <a:p>
            <a:pPr marL="180975" indent="-180975" algn="l">
              <a:buFont typeface="Arial" pitchFamily="34" charset="0"/>
              <a:buChar char="•"/>
            </a:pPr>
            <a:r>
              <a:rPr lang="fr-FR" sz="1400" dirty="0" smtClean="0">
                <a:solidFill>
                  <a:schemeClr val="bg1"/>
                </a:solidFill>
              </a:rPr>
              <a:t>Actions de prévention contre la LGBTQI-phobie</a:t>
            </a:r>
          </a:p>
          <a:p>
            <a:pPr marL="180975" indent="-180975" algn="l">
              <a:buFont typeface="Arial" pitchFamily="34" charset="0"/>
              <a:buChar char="•"/>
            </a:pPr>
            <a:r>
              <a:rPr lang="fr-FR" sz="1400" dirty="0" smtClean="0">
                <a:solidFill>
                  <a:schemeClr val="bg1"/>
                </a:solidFill>
              </a:rPr>
              <a:t>Débat sur la dépénalisation en raison de la complexité du dossier</a:t>
            </a:r>
          </a:p>
          <a:p>
            <a:pPr marL="180975" indent="-180975" algn="l">
              <a:buFont typeface="Arial" pitchFamily="34" charset="0"/>
              <a:buChar char="•"/>
            </a:pPr>
            <a:r>
              <a:rPr lang="fr-FR" sz="1400" dirty="0" smtClean="0">
                <a:solidFill>
                  <a:schemeClr val="bg1"/>
                </a:solidFill>
              </a:rPr>
              <a:t>Abrogation de la loi de sécurité globale</a:t>
            </a:r>
          </a:p>
          <a:p>
            <a:pPr marL="180975" indent="-180975" algn="l">
              <a:buFont typeface="Arial" pitchFamily="34" charset="0"/>
              <a:buChar char="•"/>
            </a:pPr>
            <a:r>
              <a:rPr lang="fr-FR" sz="1400" dirty="0" smtClean="0">
                <a:solidFill>
                  <a:schemeClr val="bg1"/>
                </a:solidFill>
              </a:rPr>
              <a:t>Recrutement de 30 000 policiers de proximité</a:t>
            </a:r>
          </a:p>
          <a:p>
            <a:pPr marL="180975" indent="-180975" algn="l">
              <a:buFont typeface="Arial" pitchFamily="34" charset="0"/>
              <a:buChar char="•"/>
            </a:pPr>
            <a:r>
              <a:rPr lang="fr-FR" sz="1400" dirty="0" smtClean="0">
                <a:solidFill>
                  <a:schemeClr val="bg1"/>
                </a:solidFill>
              </a:rPr>
              <a:t>Loi contre la concentration de la presse, des médias et de l’audiovisuel</a:t>
            </a:r>
          </a:p>
          <a:p>
            <a:pPr marL="180975" indent="-180975" algn="l">
              <a:buFont typeface="Arial" pitchFamily="34" charset="0"/>
              <a:buChar char="•"/>
            </a:pPr>
            <a:r>
              <a:rPr lang="fr-FR" sz="1400" dirty="0" smtClean="0">
                <a:solidFill>
                  <a:schemeClr val="bg1"/>
                </a:solidFill>
              </a:rPr>
              <a:t>Renforcer l’accueil des migrant.es</a:t>
            </a:r>
          </a:p>
          <a:p>
            <a:pPr marL="180975" indent="-180975" algn="l">
              <a:buFont typeface="Arial" pitchFamily="34" charset="0"/>
              <a:buChar char="•"/>
            </a:pPr>
            <a:r>
              <a:rPr lang="fr-FR" sz="1400" dirty="0" smtClean="0">
                <a:solidFill>
                  <a:schemeClr val="bg1"/>
                </a:solidFill>
              </a:rPr>
              <a:t>Sortir des accords de Dublin</a:t>
            </a:r>
          </a:p>
          <a:p>
            <a:pPr marL="180975" indent="-180975" algn="l">
              <a:buFont typeface="Arial" pitchFamily="34" charset="0"/>
              <a:buChar char="•"/>
            </a:pPr>
            <a:r>
              <a:rPr lang="fr-FR" sz="1400" u="sng" dirty="0" smtClean="0">
                <a:solidFill>
                  <a:schemeClr val="bg1"/>
                </a:solidFill>
              </a:rPr>
              <a:t>Quitter l’OTAN et demander sa dissolution</a:t>
            </a:r>
          </a:p>
          <a:p>
            <a:pPr marL="180975" indent="-180975" algn="l">
              <a:buFont typeface="Arial" pitchFamily="34" charset="0"/>
              <a:buChar char="•"/>
            </a:pPr>
            <a:r>
              <a:rPr lang="fr-FR" sz="1400" dirty="0" smtClean="0">
                <a:solidFill>
                  <a:schemeClr val="bg1"/>
                </a:solidFill>
              </a:rPr>
              <a:t>Désengagement des forces armées au Sahel</a:t>
            </a:r>
          </a:p>
          <a:p>
            <a:pPr marL="180975" indent="-180975" algn="l">
              <a:buFont typeface="Arial" pitchFamily="34" charset="0"/>
              <a:buChar char="•"/>
            </a:pPr>
            <a:r>
              <a:rPr lang="fr-FR" sz="1400" dirty="0" smtClean="0">
                <a:solidFill>
                  <a:schemeClr val="bg1"/>
                </a:solidFill>
              </a:rPr>
              <a:t>Porter l’aide publique au développement à 0,7 % du PIB</a:t>
            </a:r>
          </a:p>
          <a:p>
            <a:pPr marL="180975" indent="-180975" algn="l">
              <a:buFont typeface="Arial" pitchFamily="34" charset="0"/>
              <a:buChar char="•"/>
            </a:pPr>
            <a:endParaRPr lang="fr-FR" sz="1400" dirty="0">
              <a:solidFill>
                <a:schemeClr val="bg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Institutions, droits et libertés</a:t>
            </a:r>
          </a:p>
        </p:txBody>
      </p:sp>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395536" y="3684725"/>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292893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99681" name="Rectangle 1"/>
          <p:cNvSpPr>
            <a:spLocks noChangeArrowheads="1"/>
          </p:cNvSpPr>
          <p:nvPr/>
        </p:nvSpPr>
        <p:spPr bwMode="auto">
          <a:xfrm>
            <a:off x="2411760" y="1052736"/>
            <a:ext cx="6552728" cy="5262979"/>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Légaliser et encadrer la production et la vente de cannabis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Rétablir la police de proximité</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Renforcer les règles anti-concentration dans les médias et internet</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un organisme pour l’éthique des algorithmes </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Lutter contre le racisme et les discriminations avec un Haut conseil de lutte contre les discriminations regroupant associations et organismes publics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Confier la politique migratoire à un grand ministère des solidarités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Garantir l’accès à la santé et à l’hébergement digne des migrant.es </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Interdire la détention des mineurs et les tests osseux</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Régularisation des personnes installées en France justifiant d’un travail, d’une vie familiale ou d’enfants scolarisés </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PMA pour toutes avec double maternité et don de spermatozoïde amical. </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Ouverture de la PMA aux hommes transgenre</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Reconnaissance des enfants nés de GPA à l’étranger</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Renégociation des accords de Dublin</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Pour une Europe sociale</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Porter le budget alloué à la solidarité internationale à 0,7 % du revenu national brut</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Institutions, droits et libertés</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500034" y="4000504"/>
            <a:ext cx="1340530" cy="132845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99681" name="Rectangle 1"/>
          <p:cNvSpPr>
            <a:spLocks noChangeArrowheads="1"/>
          </p:cNvSpPr>
          <p:nvPr/>
        </p:nvSpPr>
        <p:spPr bwMode="auto">
          <a:xfrm>
            <a:off x="2843808" y="1719061"/>
            <a:ext cx="6120680" cy="456631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Abaissement du seuil à 1 million de signatures pour le RIP</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Création RIC </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Droit de vote à 16 ans</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Une partie de proportionnelle pour l’élection législative placée avant l’élection présidentielle</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Une conférence consensus sur le cannabis</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Droit de vote des étrangers aux élections locales</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Limiter par la loi la concentration des médias</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Création d’un observatoire de lutte contre les discriminations</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Financer des associations pour le </a:t>
            </a:r>
            <a:r>
              <a:rPr lang="fr-FR" sz="1600" dirty="0" err="1" smtClean="0">
                <a:solidFill>
                  <a:schemeClr val="bg1"/>
                </a:solidFill>
                <a:latin typeface="Arial" pitchFamily="34" charset="0"/>
                <a:ea typeface="Calibri"/>
                <a:cs typeface="Arial" pitchFamily="34" charset="0"/>
              </a:rPr>
              <a:t>testing</a:t>
            </a:r>
            <a:r>
              <a:rPr lang="fr-FR" sz="1600" dirty="0" smtClean="0">
                <a:solidFill>
                  <a:schemeClr val="bg1"/>
                </a:solidFill>
                <a:latin typeface="Arial" pitchFamily="34" charset="0"/>
                <a:ea typeface="Calibri"/>
                <a:cs typeface="Arial" pitchFamily="34" charset="0"/>
              </a:rPr>
              <a:t> (logement…)</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Dans le cadre de l’UE, faire aboutir la réforme de Dublin pour des procédures efficaces et un accueil digne des personnes.  </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Maîtriser à chaque étape les délais de traitement des procédures des réfugiés</a:t>
            </a:r>
          </a:p>
          <a:p>
            <a:pPr marL="177800" indent="-177800" algn="l">
              <a:lnSpc>
                <a:spcPct val="115000"/>
              </a:lnSpc>
              <a:spcAft>
                <a:spcPts val="0"/>
              </a:spcAft>
              <a:buFont typeface="Arial" pitchFamily="34" charset="0"/>
              <a:buChar char="•"/>
            </a:pPr>
            <a:r>
              <a:rPr lang="fr-FR" sz="1600" dirty="0" smtClean="0">
                <a:solidFill>
                  <a:schemeClr val="bg1"/>
                </a:solidFill>
                <a:latin typeface="Arial" pitchFamily="34" charset="0"/>
                <a:ea typeface="Calibri"/>
                <a:cs typeface="Arial" pitchFamily="34" charset="0"/>
              </a:rPr>
              <a:t>Répartir les demandeurs d’asile sur le territoire</a:t>
            </a:r>
          </a:p>
          <a:p>
            <a:pPr marL="177800" indent="-177800" algn="l">
              <a:lnSpc>
                <a:spcPct val="115000"/>
              </a:lnSpc>
              <a:spcAft>
                <a:spcPts val="0"/>
              </a:spcAft>
            </a:pPr>
            <a:endParaRPr lang="fr-FR" sz="1400" dirty="0" smtClean="0">
              <a:solidFill>
                <a:schemeClr val="bg1"/>
              </a:solidFill>
              <a:latin typeface="Arial" pitchFamily="34" charset="0"/>
              <a:ea typeface="Calibri"/>
              <a:cs typeface="Arial"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Institutions, droits et libertés</a:t>
            </a:r>
          </a:p>
        </p:txBody>
      </p:sp>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714348" y="4071942"/>
            <a:ext cx="1358283"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214282" y="314324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97633" name="Rectangle 1"/>
          <p:cNvSpPr>
            <a:spLocks noChangeArrowheads="1"/>
          </p:cNvSpPr>
          <p:nvPr/>
        </p:nvSpPr>
        <p:spPr bwMode="auto">
          <a:xfrm>
            <a:off x="2915816" y="1844824"/>
            <a:ext cx="6228184" cy="375487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Inscrire dans la constitution le droit à la sécurité pour tous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Doter les policiers y compris municipaux de nouveaux pouvoirs : contrôle, fouille…</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Abaisser la majorité pénale à 16 ans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Expulser pour menace à l’ordre public tous les étrangers dont le comportement participe de l’islamisme radical et qui sont inscrits dans les fichiers de l’antiterrorisme</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Utiliser la reconnaissance faciale à l’entrée des transports en commun</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Quotas d’immigrés par pays et par métiers</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Obliger le dépôt de la demande d’asile à l’étranger ou à la frontière et sinon enfermement et renvoi en cas de refus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Reprendre les expulsions par charters via </a:t>
            </a:r>
            <a:r>
              <a:rPr kumimoji="0" lang="fr-FR" sz="1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Frontex</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Rétablir les tests osseux</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Faire que les OQTF soient exécutoires sans délai</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Conditionner la carte de séjour à la réussite d’un examen (jusqu’à 600 h de formation)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Mettre fin à l’automaticité du droit du sol</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Institutions, droits et libertés</a:t>
            </a:r>
          </a:p>
        </p:txBody>
      </p:sp>
      <p:pic>
        <p:nvPicPr>
          <p:cNvPr id="5"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611560" y="2780928"/>
            <a:ext cx="1313895" cy="1349406"/>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1988840"/>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97633" name="Rectangle 1"/>
          <p:cNvSpPr>
            <a:spLocks noChangeArrowheads="1"/>
          </p:cNvSpPr>
          <p:nvPr/>
        </p:nvSpPr>
        <p:spPr bwMode="auto">
          <a:xfrm>
            <a:off x="2915816" y="2132856"/>
            <a:ext cx="6228184" cy="1815882"/>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lvl="0" indent="-177800" algn="l">
              <a:buFont typeface="Arial" pitchFamily="34" charset="0"/>
              <a:buChar char="•"/>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Mettre fin à l’immigration de peuplement et au regroupement familial</a:t>
            </a:r>
          </a:p>
          <a:p>
            <a:pPr marL="177800" lvl="0" indent="-177800" algn="l">
              <a:buFont typeface="Arial" pitchFamily="34" charset="0"/>
              <a:buChar char="•"/>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Traiter les demandes de droit d’asile uniquement à l’étranger</a:t>
            </a:r>
          </a:p>
          <a:p>
            <a:pPr marL="177800" lvl="0" indent="-177800" algn="l">
              <a:buFont typeface="Arial" pitchFamily="34" charset="0"/>
              <a:buChar char="•"/>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Supprimer l’autorisation de séjour pour tout étranger n’ayant pas travaillé depuis un an en France</a:t>
            </a:r>
          </a:p>
          <a:p>
            <a:pPr marL="177800" lvl="0" indent="-177800" algn="l">
              <a:buFont typeface="Arial" pitchFamily="34" charset="0"/>
              <a:buChar char="•"/>
            </a:pPr>
            <a:r>
              <a:rPr kumimoji="0" lang="fr-FR" sz="1400" b="0" i="0" strike="noStrike" cap="none" normalizeH="0" baseline="0" dirty="0" smtClean="0">
                <a:ln>
                  <a:noFill/>
                </a:ln>
                <a:solidFill>
                  <a:schemeClr val="bg1"/>
                </a:solidFill>
                <a:effectLst/>
                <a:latin typeface="Arial" pitchFamily="34" charset="0"/>
                <a:ea typeface="Calibri" pitchFamily="34" charset="0"/>
                <a:cs typeface="Arial" pitchFamily="34" charset="0"/>
              </a:rPr>
              <a:t>Expulser systématiquement les clandestins, délinquants et criminels étrangers</a:t>
            </a:r>
          </a:p>
          <a:p>
            <a:pPr marL="177800" lvl="0" indent="-177800" algn="l">
              <a:buFont typeface="Arial" pitchFamily="34" charset="0"/>
              <a:buChar char="•"/>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Supprimer le droit du sol et limiter l’accès à la nationalité à la seule naturalisation sur des critères de mérite et d’assimilation</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p:txBody>
      </p:sp>
      <p:pic>
        <p:nvPicPr>
          <p:cNvPr id="11"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683568" y="4653136"/>
            <a:ext cx="1367161" cy="1367161"/>
          </a:xfrm>
          <a:prstGeom prst="ellipse">
            <a:avLst/>
          </a:prstGeom>
          <a:noFill/>
          <a:effectLst>
            <a:outerShdw blurRad="50800" dist="38100" dir="2700000" algn="tl" rotWithShape="0">
              <a:prstClr val="black">
                <a:alpha val="40000"/>
              </a:prstClr>
            </a:outerShdw>
          </a:effectLst>
        </p:spPr>
      </p:pic>
      <p:sp>
        <p:nvSpPr>
          <p:cNvPr id="293889" name="Rectangle 1"/>
          <p:cNvSpPr>
            <a:spLocks noChangeArrowheads="1"/>
          </p:cNvSpPr>
          <p:nvPr/>
        </p:nvSpPr>
        <p:spPr bwMode="auto">
          <a:xfrm>
            <a:off x="2195736" y="4442336"/>
            <a:ext cx="5688632" cy="1938992"/>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Sortir du commandement intégré de l’OTAN</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Majorité pénale à 16 ans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Limiter le droit d’asile à une poignée d’individus par an</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Rendre obligatoire les demandes d’asile à l’étranger</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Durcir drastiquement les conditions de naturalisation</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Renvoyer tous les clandestins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Déchoir de la nationalité et expulser tous les criminels binationaux</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Renvoyer les étrangers au terme d’une période de 6 mois sans travailler</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Grâce à la notion de « défense excusable », permettre aux policiers et aux citoyens agressés de se défendre sans risquer d’aller en prison</a:t>
            </a:r>
            <a:r>
              <a:rPr kumimoji="0" lang="fr-FR" sz="1200" b="0" i="0" u="none" strike="noStrike" cap="none" normalizeH="0" baseline="0" dirty="0" smtClean="0">
                <a:ln>
                  <a:noFill/>
                </a:ln>
                <a:solidFill>
                  <a:schemeClr val="bg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3 : Droits des femmes</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34808"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a:t>
            </a:r>
            <a:r>
              <a:rPr lang="fr-FR" sz="3600" b="1" kern="0" dirty="0" smtClean="0">
                <a:solidFill>
                  <a:schemeClr val="bg1"/>
                </a:solidFill>
                <a:latin typeface="Arial" pitchFamily="34" charset="0"/>
                <a:cs typeface="Arial" pitchFamily="34" charset="0"/>
              </a:rPr>
              <a:t>Droits des femmes</a:t>
            </a:r>
            <a:endParaRPr lang="fr-FR" sz="3600" b="1" kern="0" dirty="0">
              <a:solidFill>
                <a:schemeClr val="bg1"/>
              </a:solidFill>
              <a:latin typeface="Arial" pitchFamily="34" charset="0"/>
              <a:ea typeface="+mn-ea"/>
              <a:cs typeface="Arial" pitchFamily="34" charset="0"/>
            </a:endParaRPr>
          </a:p>
        </p:txBody>
      </p:sp>
      <p:pic>
        <p:nvPicPr>
          <p:cNvPr id="5"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Double flèche horizontale 6"/>
          <p:cNvSpPr/>
          <p:nvPr/>
        </p:nvSpPr>
        <p:spPr>
          <a:xfrm>
            <a:off x="755576" y="3470230"/>
            <a:ext cx="7848872" cy="646331"/>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Quel candidat propose de financer la naissance d’un enfant en zone rurale à hauteur de 10 000 euros</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E. Macron</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J.L. Mélenchon</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N. Arthaud</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E. </a:t>
            </a:r>
            <a:r>
              <a:rPr lang="fr-FR" sz="1800" dirty="0" err="1" smtClean="0"/>
              <a:t>Zemmour</a:t>
            </a:r>
            <a:endParaRPr lang="fr-FR" sz="1800" i="1" dirty="0" smtClean="0"/>
          </a:p>
        </p:txBody>
      </p:sp>
      <p:sp>
        <p:nvSpPr>
          <p:cNvPr id="12" name="Rectangle 4"/>
          <p:cNvSpPr txBox="1">
            <a:spLocks noChangeArrowheads="1"/>
          </p:cNvSpPr>
          <p:nvPr/>
        </p:nvSpPr>
        <p:spPr bwMode="auto">
          <a:xfrm>
            <a:off x="899592" y="1916832"/>
            <a:ext cx="8124056"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 </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1 – Droits des femmes ou droits des mères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
        <p:nvSpPr>
          <p:cNvPr id="5" name="Rectangle 4"/>
          <p:cNvSpPr txBox="1">
            <a:spLocks noChangeArrowheads="1"/>
          </p:cNvSpPr>
          <p:nvPr/>
        </p:nvSpPr>
        <p:spPr bwMode="auto">
          <a:xfrm>
            <a:off x="609600" y="565150"/>
            <a:ext cx="85344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Droits des femmes</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403648" y="1844824"/>
            <a:ext cx="7128792" cy="1200329"/>
          </a:xfrm>
          <a:prstGeom prst="rect">
            <a:avLst/>
          </a:prstGeom>
        </p:spPr>
        <p:txBody>
          <a:bodyPr wrap="square">
            <a:spAutoFit/>
          </a:bodyPr>
          <a:lstStyle/>
          <a:p>
            <a:pPr algn="l"/>
            <a:r>
              <a:rPr lang="fr-FR" sz="3600" i="1" dirty="0" smtClean="0">
                <a:solidFill>
                  <a:schemeClr val="bg1"/>
                </a:solidFill>
              </a:rPr>
              <a:t>Zoom : « </a:t>
            </a:r>
            <a:r>
              <a:rPr lang="fr-FR" sz="3600" i="1" dirty="0" smtClean="0">
                <a:solidFill>
                  <a:schemeClr val="bg1"/>
                </a:solidFill>
              </a:rPr>
              <a:t>extrême droite et féminisme »</a:t>
            </a:r>
            <a:endParaRPr lang="fr-FR" sz="36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611560" y="4653136"/>
            <a:ext cx="1340530" cy="132845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274433" name="Rectangle 1"/>
          <p:cNvSpPr>
            <a:spLocks noChangeArrowheads="1"/>
          </p:cNvSpPr>
          <p:nvPr/>
        </p:nvSpPr>
        <p:spPr bwMode="auto">
          <a:xfrm>
            <a:off x="2843808" y="1988840"/>
            <a:ext cx="5544616" cy="353943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Des états généraux de la pédagogie pour s’inspirer des enseignants qui innovent pour une école ouverte aux nouvelles pédagogies</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Un plan mixité entre les CD, IA et communes pour mettre fin aux collèges ghettos en définissant les mesures les plus adaptées à leur territoire</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Repenser l’enseignement civique pour lutter contre les discriminations</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Lutte contre le harcèlement scolaire : tout cas de harcèlement devra recevoir une réponse de l’institution</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Mentorat à l’échelle des territoires pour lutter contre l’échec scolaire en associant associations et parents. </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Doter les AESH d’un statut pérenne</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Allocation de rentrée scolaire dès la maternelle </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457200" y="560390"/>
            <a:ext cx="8229600" cy="796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4000" b="1" kern="0" dirty="0" smtClean="0">
                <a:solidFill>
                  <a:schemeClr val="bg1"/>
                </a:solidFill>
                <a:latin typeface="+mj-lt"/>
                <a:ea typeface="+mj-ea"/>
                <a:cs typeface="+mj-cs"/>
              </a:rPr>
              <a:t>Des représentations sexistes et inégalitaires</a:t>
            </a:r>
            <a:endParaRPr kumimoji="0" lang="fr-FR" sz="4000" b="1" i="0" u="none" strike="noStrike" kern="0" cap="none" spc="0" normalizeH="0" baseline="0" noProof="0" dirty="0">
              <a:ln>
                <a:noFill/>
              </a:ln>
              <a:solidFill>
                <a:schemeClr val="bg1"/>
              </a:solidFill>
              <a:effectLst/>
              <a:uLnTx/>
              <a:uFillTx/>
              <a:latin typeface="+mj-lt"/>
              <a:ea typeface="+mj-ea"/>
              <a:cs typeface="+mj-cs"/>
            </a:endParaRPr>
          </a:p>
        </p:txBody>
      </p:sp>
      <p:sp>
        <p:nvSpPr>
          <p:cNvPr id="5" name="Titre 1"/>
          <p:cNvSpPr txBox="1">
            <a:spLocks/>
          </p:cNvSpPr>
          <p:nvPr/>
        </p:nvSpPr>
        <p:spPr bwMode="auto">
          <a:xfrm>
            <a:off x="457624" y="2346340"/>
            <a:ext cx="8229600" cy="796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800" b="1" kern="0" dirty="0" smtClean="0">
                <a:solidFill>
                  <a:schemeClr val="bg1"/>
                </a:solidFill>
                <a:latin typeface="+mj-lt"/>
                <a:ea typeface="+mj-ea"/>
                <a:cs typeface="+mj-cs"/>
                <a:sym typeface="Wingdings"/>
              </a:rPr>
              <a:t> Le combat contre l’IVG, longtemps marqueur de l’extrême droite</a:t>
            </a:r>
            <a:endParaRPr kumimoji="0" lang="fr-FR" sz="2800" b="1" i="0" u="none" strike="noStrike" kern="0" cap="none" spc="0" normalizeH="0" baseline="0" noProof="0" dirty="0">
              <a:ln>
                <a:noFill/>
              </a:ln>
              <a:solidFill>
                <a:schemeClr val="bg1"/>
              </a:solidFill>
              <a:effectLst/>
              <a:uLnTx/>
              <a:uFillTx/>
              <a:latin typeface="+mj-lt"/>
              <a:ea typeface="+mj-ea"/>
              <a:cs typeface="+mj-cs"/>
            </a:endParaRPr>
          </a:p>
        </p:txBody>
      </p:sp>
      <p:sp>
        <p:nvSpPr>
          <p:cNvPr id="6" name="Titre 1"/>
          <p:cNvSpPr txBox="1">
            <a:spLocks/>
          </p:cNvSpPr>
          <p:nvPr/>
        </p:nvSpPr>
        <p:spPr bwMode="auto">
          <a:xfrm>
            <a:off x="457624" y="3846538"/>
            <a:ext cx="8229600" cy="796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800" b="1" kern="0" dirty="0" smtClean="0">
                <a:solidFill>
                  <a:schemeClr val="bg1"/>
                </a:solidFill>
                <a:latin typeface="+mj-lt"/>
                <a:ea typeface="+mj-ea"/>
                <a:cs typeface="+mj-cs"/>
                <a:sym typeface="Wingdings"/>
              </a:rPr>
              <a:t> La femme, une mère au foyer</a:t>
            </a:r>
            <a:endParaRPr kumimoji="0" lang="fr-FR" sz="2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457200" y="560390"/>
            <a:ext cx="8229600" cy="796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000" b="1" i="0" u="none" strike="noStrike" kern="0" cap="none" spc="0" normalizeH="0" baseline="0" noProof="0" dirty="0" smtClean="0">
                <a:ln>
                  <a:noFill/>
                </a:ln>
                <a:solidFill>
                  <a:schemeClr val="bg1"/>
                </a:solidFill>
                <a:effectLst/>
                <a:uLnTx/>
                <a:uFillTx/>
                <a:latin typeface="+mj-lt"/>
                <a:ea typeface="+mj-ea"/>
                <a:cs typeface="+mj-cs"/>
              </a:rPr>
              <a:t>Une</a:t>
            </a:r>
            <a:r>
              <a:rPr kumimoji="0" lang="fr-FR" sz="4000" b="1" i="0" u="none" strike="noStrike" kern="0" cap="none" spc="0" normalizeH="0" noProof="0" dirty="0" smtClean="0">
                <a:ln>
                  <a:noFill/>
                </a:ln>
                <a:solidFill>
                  <a:schemeClr val="bg1"/>
                </a:solidFill>
                <a:effectLst/>
                <a:uLnTx/>
                <a:uFillTx/>
                <a:latin typeface="+mj-lt"/>
                <a:ea typeface="+mj-ea"/>
                <a:cs typeface="+mj-cs"/>
              </a:rPr>
              <a:t> évolution de forme</a:t>
            </a:r>
            <a:endParaRPr kumimoji="0" lang="fr-FR" sz="4000" b="1" i="0" u="none" strike="noStrike" kern="0" cap="none" spc="0" normalizeH="0" baseline="0" noProof="0" dirty="0">
              <a:ln>
                <a:noFill/>
              </a:ln>
              <a:solidFill>
                <a:schemeClr val="bg1"/>
              </a:solidFill>
              <a:effectLst/>
              <a:uLnTx/>
              <a:uFillTx/>
              <a:latin typeface="+mj-lt"/>
              <a:ea typeface="+mj-ea"/>
              <a:cs typeface="+mj-cs"/>
            </a:endParaRPr>
          </a:p>
        </p:txBody>
      </p:sp>
      <p:sp>
        <p:nvSpPr>
          <p:cNvPr id="5" name="Titre 1"/>
          <p:cNvSpPr txBox="1">
            <a:spLocks/>
          </p:cNvSpPr>
          <p:nvPr/>
        </p:nvSpPr>
        <p:spPr bwMode="auto">
          <a:xfrm>
            <a:off x="457624" y="2346340"/>
            <a:ext cx="8229600" cy="796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800" b="1" kern="0" dirty="0" smtClean="0">
                <a:solidFill>
                  <a:schemeClr val="bg1"/>
                </a:solidFill>
                <a:latin typeface="+mj-lt"/>
                <a:ea typeface="+mj-ea"/>
                <a:cs typeface="+mj-cs"/>
                <a:sym typeface="Wingdings"/>
              </a:rPr>
              <a:t> La féminisation du personnel politique </a:t>
            </a:r>
            <a:endParaRPr kumimoji="0" lang="fr-FR" sz="2800" b="1" i="0" u="none" strike="noStrike" kern="0" cap="none" spc="0" normalizeH="0" baseline="0" noProof="0" dirty="0">
              <a:ln>
                <a:noFill/>
              </a:ln>
              <a:solidFill>
                <a:schemeClr val="bg1"/>
              </a:solidFill>
              <a:effectLst/>
              <a:uLnTx/>
              <a:uFillTx/>
              <a:latin typeface="+mj-lt"/>
              <a:ea typeface="+mj-ea"/>
              <a:cs typeface="+mj-cs"/>
            </a:endParaRPr>
          </a:p>
        </p:txBody>
      </p:sp>
      <p:sp>
        <p:nvSpPr>
          <p:cNvPr id="6" name="Titre 1"/>
          <p:cNvSpPr txBox="1">
            <a:spLocks/>
          </p:cNvSpPr>
          <p:nvPr/>
        </p:nvSpPr>
        <p:spPr bwMode="auto">
          <a:xfrm>
            <a:off x="457624" y="3846538"/>
            <a:ext cx="8229600" cy="796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800" b="1" kern="0" dirty="0" smtClean="0">
                <a:solidFill>
                  <a:schemeClr val="bg1"/>
                </a:solidFill>
                <a:latin typeface="+mj-lt"/>
                <a:ea typeface="+mj-ea"/>
                <a:cs typeface="+mj-cs"/>
                <a:sym typeface="Wingdings"/>
              </a:rPr>
              <a:t> L’instrumentalisation du féminisme au profit des thèses racistes et sexistes de l’extrême droite</a:t>
            </a:r>
            <a:endParaRPr kumimoji="0" lang="fr-FR" sz="2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Droits </a:t>
            </a:r>
            <a:r>
              <a:rPr lang="fr-FR" sz="3600" b="1" kern="0" dirty="0" smtClean="0">
                <a:solidFill>
                  <a:schemeClr val="bg1"/>
                </a:solidFill>
                <a:latin typeface="Arial" pitchFamily="34" charset="0"/>
                <a:cs typeface="Arial" pitchFamily="34" charset="0"/>
              </a:rPr>
              <a:t>des femmes</a:t>
            </a:r>
            <a:endParaRPr lang="fr-FR" sz="3600" b="1" kern="0" dirty="0">
              <a:solidFill>
                <a:schemeClr val="bg1"/>
              </a:solidFill>
              <a:latin typeface="Arial" pitchFamily="34" charset="0"/>
              <a:cs typeface="Arial" pitchFamily="34" charset="0"/>
            </a:endParaRPr>
          </a:p>
        </p:txBody>
      </p:sp>
      <p:pic>
        <p:nvPicPr>
          <p:cNvPr id="28"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395536" y="3356992"/>
            <a:ext cx="1313895" cy="1340528"/>
          </a:xfrm>
          <a:prstGeom prst="ellipse">
            <a:avLst/>
          </a:prstGeom>
          <a:noFill/>
          <a:effectLst>
            <a:outerShdw blurRad="50800" dist="38100" dir="2700000" algn="tl" rotWithShape="0">
              <a:prstClr val="black">
                <a:alpha val="40000"/>
              </a:prstClr>
            </a:outerShdw>
          </a:effectLst>
        </p:spPr>
      </p:pic>
      <p:sp>
        <p:nvSpPr>
          <p:cNvPr id="29" name="ZoneTexte 28"/>
          <p:cNvSpPr txBox="1"/>
          <p:nvPr/>
        </p:nvSpPr>
        <p:spPr>
          <a:xfrm>
            <a:off x="-252536"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4337" name="Rectangle 1"/>
          <p:cNvSpPr>
            <a:spLocks noChangeArrowheads="1"/>
          </p:cNvSpPr>
          <p:nvPr/>
        </p:nvSpPr>
        <p:spPr bwMode="auto">
          <a:xfrm>
            <a:off x="3143241" y="3357562"/>
            <a:ext cx="464347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b="0" i="0" u="sng" strike="noStrike" cap="none" normalizeH="0" baseline="0" dirty="0" smtClean="0">
                <a:ln>
                  <a:noFill/>
                </a:ln>
                <a:solidFill>
                  <a:schemeClr val="bg1"/>
                </a:solidFill>
                <a:effectLst/>
                <a:latin typeface="Arial" pitchFamily="34" charset="0"/>
                <a:ea typeface="Calibri" pitchFamily="34" charset="0"/>
                <a:cs typeface="Arial" pitchFamily="34" charset="0"/>
              </a:rPr>
              <a:t>IVG à 24 semaines</a:t>
            </a:r>
            <a:endParaRPr kumimoji="0" lang="fr-FR"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b="0" i="0" u="none" strike="noStrike" cap="none" normalizeH="0" baseline="0" dirty="0" smtClean="0">
                <a:ln>
                  <a:noFill/>
                </a:ln>
                <a:solidFill>
                  <a:schemeClr val="bg1"/>
                </a:solidFill>
                <a:effectLst/>
                <a:latin typeface="Arial" pitchFamily="34" charset="0"/>
                <a:ea typeface="Calibri" pitchFamily="34" charset="0"/>
                <a:cs typeface="Arial" pitchFamily="34" charset="0"/>
              </a:rPr>
              <a:t>Abrogation de toutes les lois stigmatisant les femmes musulmanes</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Droits des femmes</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83568" y="2636912"/>
            <a:ext cx="1357312" cy="1358283"/>
          </a:xfrm>
          <a:prstGeom prst="ellipse">
            <a:avLst/>
          </a:prstGeom>
          <a:noFill/>
          <a:effectLst>
            <a:outerShdw blurRad="50800" dist="38100" dir="2700000" algn="tl" rotWithShape="0">
              <a:prstClr val="black">
                <a:alpha val="40000"/>
              </a:prstClr>
            </a:outerShdw>
          </a:effectLst>
        </p:spPr>
      </p:pic>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428596" y="4214818"/>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9" name="Rectangle 8"/>
          <p:cNvSpPr/>
          <p:nvPr/>
        </p:nvSpPr>
        <p:spPr>
          <a:xfrm>
            <a:off x="2285984" y="2786058"/>
            <a:ext cx="6102440" cy="584775"/>
          </a:xfrm>
          <a:prstGeom prst="rect">
            <a:avLst/>
          </a:prstGeom>
        </p:spPr>
        <p:txBody>
          <a:bodyPr wrap="square">
            <a:spAutoFit/>
          </a:bodyPr>
          <a:lstStyle/>
          <a:p>
            <a:pPr marL="177800" indent="-177800" algn="l">
              <a:buFont typeface="Arial" pitchFamily="34" charset="0"/>
              <a:buChar char="•"/>
            </a:pPr>
            <a:r>
              <a:rPr lang="fr-FR" sz="1600" dirty="0" smtClean="0">
                <a:solidFill>
                  <a:schemeClr val="bg1"/>
                </a:solidFill>
              </a:rPr>
              <a:t>Adopter une loi de lutte contre le sexisme et les violences faites aux femmes et y allouer 1 milliard de budget</a:t>
            </a:r>
            <a:endParaRPr lang="fr-FR" sz="1600" dirty="0">
              <a:solidFill>
                <a:schemeClr val="bg1"/>
              </a:solidFill>
            </a:endParaRPr>
          </a:p>
        </p:txBody>
      </p:sp>
      <p:sp>
        <p:nvSpPr>
          <p:cNvPr id="13313" name="Rectangle 1"/>
          <p:cNvSpPr>
            <a:spLocks noChangeArrowheads="1"/>
          </p:cNvSpPr>
          <p:nvPr/>
        </p:nvSpPr>
        <p:spPr bwMode="auto">
          <a:xfrm>
            <a:off x="1907704" y="3933056"/>
            <a:ext cx="650085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Par la loi, l’égalité salariale femmes-hommes sera réalisée en un an </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Ministère du droit des femmes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Egalité salariale en 6 mois dans la FP</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Droit à l’IVG dans la constitution </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Moyens donnés pour appliquer la loi pour l’abolition de la prostitution</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Gratuité des protections hygiéniques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national de formation sur les maladies féminines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Mesures contre les violences sexuelles et sexistes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Peine d’inéligibilité pour les élus coupables de violences sexuelles ou sexistes</a:t>
            </a:r>
            <a:r>
              <a:rPr kumimoji="0" lang="fr-FR" sz="1600" b="0" i="0" u="none" strike="noStrike" cap="none" normalizeH="0" baseline="0" dirty="0" smtClean="0">
                <a:ln>
                  <a:noFill/>
                </a:ln>
                <a:solidFill>
                  <a:schemeClr val="bg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Droits des femmes</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571472" y="4714884"/>
            <a:ext cx="1340530" cy="1328451"/>
          </a:xfrm>
          <a:prstGeom prst="ellipse">
            <a:avLst/>
          </a:prstGeom>
          <a:noFill/>
          <a:effectLst>
            <a:outerShdw blurRad="50800" dist="38100" dir="2700000" algn="tl" rotWithShape="0">
              <a:prstClr val="black">
                <a:alpha val="40000"/>
              </a:prstClr>
            </a:outerShdw>
          </a:effectLst>
        </p:spPr>
      </p:pic>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500034" y="2428868"/>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42908" y="2000240"/>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1265" name="Rectangle 1"/>
          <p:cNvSpPr>
            <a:spLocks noChangeArrowheads="1"/>
          </p:cNvSpPr>
          <p:nvPr/>
        </p:nvSpPr>
        <p:spPr bwMode="auto">
          <a:xfrm>
            <a:off x="2000232" y="2500306"/>
            <a:ext cx="667622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Dans les entreprises de plus de 20 salariés et les administrations publique, amende journalière de 330 euros si salaires inégaux à compétence et travail égal</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Aide juridictionnelle aux f victimes dès le dépôt de plainte</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strike="noStrike" cap="none" normalizeH="0" baseline="0" dirty="0" smtClean="0">
                <a:ln>
                  <a:noFill/>
                </a:ln>
                <a:solidFill>
                  <a:schemeClr val="bg1"/>
                </a:solidFill>
                <a:effectLst/>
                <a:latin typeface="Arial" pitchFamily="34" charset="0"/>
                <a:ea typeface="Calibri" pitchFamily="34" charset="0"/>
                <a:cs typeface="Arial" pitchFamily="34" charset="0"/>
              </a:rPr>
              <a:t>Congé parentalité égal pour les deux parents : 16 semaines dont 8 obligatoires pour chaque parent avant ou après l’accouchement</a:t>
            </a:r>
            <a:endParaRPr kumimoji="0" lang="fr-FR" sz="1000" b="0" i="0"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Constitutionnaliser le droit à l’IVG</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Délai IVG à 14 semaines</a:t>
            </a:r>
            <a:endParaRPr kumimoji="0" lang="fr-FR" b="0" i="0" u="sng" strike="noStrike" cap="none" normalizeH="0" baseline="0" dirty="0" smtClean="0">
              <a:ln>
                <a:noFill/>
              </a:ln>
              <a:solidFill>
                <a:schemeClr val="bg1"/>
              </a:solidFill>
              <a:effectLst/>
              <a:latin typeface="Arial" pitchFamily="34" charset="0"/>
              <a:cs typeface="Arial" pitchFamily="34" charset="0"/>
            </a:endParaRPr>
          </a:p>
        </p:txBody>
      </p:sp>
      <p:sp>
        <p:nvSpPr>
          <p:cNvPr id="11266" name="Rectangle 2"/>
          <p:cNvSpPr>
            <a:spLocks noChangeArrowheads="1"/>
          </p:cNvSpPr>
          <p:nvPr/>
        </p:nvSpPr>
        <p:spPr bwMode="auto">
          <a:xfrm>
            <a:off x="2428860" y="4929198"/>
            <a:ext cx="500066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Rendre publique la liste des entreprises qui font de la discrimination salariale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Pénaliser ces entreprises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Concertations pour allonger le congé paternité à 16 semaines dont 6 obligatoires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Ministère du droit des femmes de plein exercice avec 1 milliard d’euros de budget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Droits des femmes</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5229200"/>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4653136"/>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8" name="Rectangle 7"/>
          <p:cNvSpPr/>
          <p:nvPr/>
        </p:nvSpPr>
        <p:spPr>
          <a:xfrm>
            <a:off x="2555776" y="2924944"/>
            <a:ext cx="6048672" cy="2123658"/>
          </a:xfrm>
          <a:prstGeom prst="rect">
            <a:avLst/>
          </a:prstGeom>
        </p:spPr>
        <p:txBody>
          <a:bodyPr wrap="square">
            <a:spAutoFit/>
          </a:bodyPr>
          <a:lstStyle/>
          <a:p>
            <a:pPr marL="180975" indent="-180975" algn="l">
              <a:buFont typeface="Arial" pitchFamily="34" charset="0"/>
              <a:buChar char="•"/>
            </a:pPr>
            <a:r>
              <a:rPr lang="fr-FR" sz="1800" dirty="0" smtClean="0">
                <a:solidFill>
                  <a:schemeClr val="bg1"/>
                </a:solidFill>
              </a:rPr>
              <a:t>Mettre en œuvre le doublement de la présence des forces de l’ordre dans les transports aux moments critiques et le triplement de l’amende contre le harcèlement de rue, pour la sécurité des femmes</a:t>
            </a:r>
          </a:p>
          <a:p>
            <a:pPr marL="180975" indent="-180975" algn="l">
              <a:buFont typeface="Arial" pitchFamily="34" charset="0"/>
              <a:buChar char="•"/>
            </a:pPr>
            <a:r>
              <a:rPr lang="fr-FR" sz="1800" dirty="0" smtClean="0">
                <a:solidFill>
                  <a:schemeClr val="bg1"/>
                </a:solidFill>
              </a:rPr>
              <a:t>Une politique ambitieuse pour la santé des femmes</a:t>
            </a:r>
          </a:p>
          <a:p>
            <a:pPr marL="180975" indent="-180975" algn="l">
              <a:buFont typeface="Arial" pitchFamily="34" charset="0"/>
              <a:buChar char="•"/>
            </a:pPr>
            <a:r>
              <a:rPr lang="fr-FR" sz="1800" u="sng" dirty="0" smtClean="0">
                <a:solidFill>
                  <a:schemeClr val="bg1"/>
                </a:solidFill>
              </a:rPr>
              <a:t>Contraception gratuite pour les femmes jusqu’à 25 ans</a:t>
            </a:r>
          </a:p>
          <a:p>
            <a:pPr marL="180975" indent="-180975" algn="l">
              <a:buFont typeface="Arial" pitchFamily="34" charset="0"/>
              <a:buChar char="•"/>
            </a:pPr>
            <a:endParaRPr lang="fr-FR" sz="1200" dirty="0" smtClean="0">
              <a:solidFill>
                <a:schemeClr val="bg1"/>
              </a:solidFill>
            </a:endParaRPr>
          </a:p>
          <a:p>
            <a:pPr marL="180975" indent="-180975" algn="l">
              <a:buFont typeface="Arial" pitchFamily="34" charset="0"/>
              <a:buChar char="•"/>
            </a:pPr>
            <a:endParaRPr lang="fr-FR" sz="1200" dirty="0">
              <a:solidFill>
                <a:schemeClr val="bg1"/>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3 – Droits des femmes</a:t>
            </a:r>
          </a:p>
        </p:txBody>
      </p:sp>
      <p:pic>
        <p:nvPicPr>
          <p:cNvPr id="5"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1000100" y="3714752"/>
            <a:ext cx="1313895" cy="1349406"/>
          </a:xfrm>
          <a:prstGeom prst="ellipse">
            <a:avLst/>
          </a:prstGeom>
          <a:noFill/>
          <a:effectLst>
            <a:outerShdw blurRad="50800" dist="38100" dir="2700000" algn="tl" rotWithShape="0">
              <a:prstClr val="black">
                <a:alpha val="40000"/>
              </a:prstClr>
            </a:outerShdw>
          </a:effectLst>
        </p:spPr>
      </p:pic>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357158" y="2357430"/>
            <a:ext cx="1358283" cy="1367161"/>
          </a:xfrm>
          <a:prstGeom prst="ellipse">
            <a:avLst/>
          </a:prstGeom>
          <a:noFill/>
          <a:effectLst>
            <a:outerShdw blurRad="50800" dist="38100" dir="2700000" algn="tl" rotWithShape="0">
              <a:prstClr val="black">
                <a:alpha val="40000"/>
              </a:prstClr>
            </a:outerShdw>
          </a:effectLst>
        </p:spPr>
      </p:pic>
      <p:pic>
        <p:nvPicPr>
          <p:cNvPr id="9"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428596" y="5286388"/>
            <a:ext cx="1367161"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1571612"/>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9217" name="Rectangle 1"/>
          <p:cNvSpPr>
            <a:spLocks noChangeArrowheads="1"/>
          </p:cNvSpPr>
          <p:nvPr/>
        </p:nvSpPr>
        <p:spPr bwMode="auto">
          <a:xfrm>
            <a:off x="2143108" y="2357430"/>
            <a:ext cx="700089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4625" marR="0" lvl="0" indent="-17462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une juridiction spécifique pour les violences conjugales qui instruit en 72 h</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Mettre en place des consultations mère/enfant pour les mamans seules</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Reconnaître pleinement l’endométriose comme une affection longue durée</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un congé de deux jours pour règles douloureuses</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Passer la TVA à 2,1 % sur les produits d’hygiène féminine</a:t>
            </a:r>
            <a:r>
              <a:rPr kumimoji="0" lang="fr-FR" sz="1000" b="0" i="0" u="none" strike="noStrike" cap="none" normalizeH="0" baseline="0" dirty="0" smtClean="0">
                <a:ln>
                  <a:noFill/>
                </a:ln>
                <a:solidFill>
                  <a:schemeClr val="bg1"/>
                </a:solidFill>
                <a:effectLst/>
                <a:latin typeface="Arial" pitchFamily="34" charset="0"/>
                <a:cs typeface="Arial" pitchFamily="34" charset="0"/>
              </a:rPr>
              <a:t> </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10"/>
          <p:cNvSpPr/>
          <p:nvPr/>
        </p:nvSpPr>
        <p:spPr>
          <a:xfrm>
            <a:off x="2339752" y="3789040"/>
            <a:ext cx="6357982" cy="646331"/>
          </a:xfrm>
          <a:prstGeom prst="rect">
            <a:avLst/>
          </a:prstGeom>
        </p:spPr>
        <p:txBody>
          <a:bodyPr wrap="square">
            <a:spAutoFit/>
          </a:bodyPr>
          <a:lstStyle/>
          <a:p>
            <a:pPr marL="174625" indent="-174625" algn="l">
              <a:buFont typeface="Arial" pitchFamily="34" charset="0"/>
              <a:buChar char="•"/>
            </a:pPr>
            <a:r>
              <a:rPr lang="fr-FR" sz="1800" u="sng" dirty="0" smtClean="0">
                <a:solidFill>
                  <a:schemeClr val="bg1"/>
                </a:solidFill>
              </a:rPr>
              <a:t>Doubler le soutien aux mères isolées </a:t>
            </a:r>
            <a:r>
              <a:rPr lang="fr-FR" sz="1800" dirty="0" smtClean="0">
                <a:solidFill>
                  <a:schemeClr val="bg1"/>
                </a:solidFill>
              </a:rPr>
              <a:t>élevant des enfants tout en renforçant les contrôles pour éviter les fraudes</a:t>
            </a:r>
            <a:endParaRPr lang="fr-FR" sz="1800" dirty="0">
              <a:solidFill>
                <a:schemeClr val="bg1"/>
              </a:solidFill>
            </a:endParaRPr>
          </a:p>
        </p:txBody>
      </p:sp>
      <p:sp>
        <p:nvSpPr>
          <p:cNvPr id="9218" name="Rectangle 2"/>
          <p:cNvSpPr>
            <a:spLocks noChangeArrowheads="1"/>
          </p:cNvSpPr>
          <p:nvPr/>
        </p:nvSpPr>
        <p:spPr bwMode="auto">
          <a:xfrm>
            <a:off x="2195736" y="4725144"/>
            <a:ext cx="678661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4625" marR="0" lvl="0" indent="-17462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Permettre aux deux parents de se répartir librement le temps de congé parental </a:t>
            </a:r>
            <a:endParaRPr kumimoji="0" lang="fr-FR" sz="1000" b="0" i="0" u="sng"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60 000 places de crèche sur le quinquennat ( partie « françaises » du programme )</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Donner la priorité aux mères célibataires françaises pour l’obtention du logement social ou des places de crèche</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Mettre en place une bourse de 10 000 euros pour chaque naissance en zone rurale pour augmenter le pouvoir d’achat des femmes</a:t>
            </a:r>
            <a:endParaRPr kumimoji="0" lang="fr-FR" sz="1000" b="0" i="0" u="sng"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Augmenter les pensions de réversion</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Intensifier la lutte contre les violences sexuelles et conjugales </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4 : Avenir du syndicalisme ?</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4 – Avenir du syndicalisme</a:t>
            </a:r>
          </a:p>
        </p:txBody>
      </p:sp>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357158" y="3357562"/>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5121" name="Rectangle 1"/>
          <p:cNvSpPr>
            <a:spLocks noChangeArrowheads="1"/>
          </p:cNvSpPr>
          <p:nvPr/>
        </p:nvSpPr>
        <p:spPr bwMode="auto">
          <a:xfrm>
            <a:off x="2285984" y="3143248"/>
            <a:ext cx="6072229"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4625" marR="0" lvl="0" indent="-17462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Droit d’intervention sur l’organisation du travail, la gestion et les orientations stratégiques des entreprises</a:t>
            </a:r>
            <a:endParaRPr kumimoji="0" lang="fr-FR" sz="1050" b="0" i="0" u="sng"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Droit de veto sur les licenciements</a:t>
            </a:r>
            <a:endParaRPr kumimoji="0" lang="fr-FR" sz="105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Droit de préemption en cas de vente de l’entreprise avec possibilité de reprise sous forme de coopérative</a:t>
            </a:r>
            <a:endParaRPr kumimoji="0" lang="fr-FR" sz="105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Accroitre la représentation des salarié.es dans les CA</a:t>
            </a:r>
            <a:endParaRPr kumimoji="0" lang="fr-FR" sz="105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Des conférences permanentes avec syndicats, associations, patrons, banques </a:t>
            </a:r>
            <a:r>
              <a:rPr kumimoji="0" lang="fr-FR" sz="16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etc</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pour définir les objectifs en terme d’emploi, formation, transformation écologique des productions </a:t>
            </a:r>
            <a:endParaRPr kumimoji="0" lang="fr-FR" sz="1050" b="0" i="0" u="none" strike="noStrike" cap="none" normalizeH="0" baseline="0" dirty="0" smtClean="0">
              <a:ln>
                <a:noFill/>
              </a:ln>
              <a:solidFill>
                <a:schemeClr val="bg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Amnistie pour les syndicalistes condamnés</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83568" y="2636912"/>
            <a:ext cx="1357312" cy="1358283"/>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8"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4 – Avenir du syndicalisme</a:t>
            </a:r>
          </a:p>
        </p:txBody>
      </p:sp>
      <p:pic>
        <p:nvPicPr>
          <p:cNvPr id="9"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0" name="Rectangle 9"/>
          <p:cNvSpPr/>
          <p:nvPr/>
        </p:nvSpPr>
        <p:spPr>
          <a:xfrm>
            <a:off x="2483768" y="3068960"/>
            <a:ext cx="6102424" cy="369332"/>
          </a:xfrm>
          <a:prstGeom prst="rect">
            <a:avLst/>
          </a:prstGeom>
        </p:spPr>
        <p:txBody>
          <a:bodyPr wrap="square">
            <a:spAutoFit/>
          </a:bodyPr>
          <a:lstStyle/>
          <a:p>
            <a:pPr marL="174625" lvl="0" indent="-174625" algn="l">
              <a:buFont typeface="Arial" pitchFamily="34" charset="0"/>
              <a:buChar char="•"/>
            </a:pPr>
            <a:r>
              <a:rPr lang="fr-FR" sz="1800" u="sng" dirty="0" smtClean="0">
                <a:solidFill>
                  <a:schemeClr val="bg1"/>
                </a:solidFill>
                <a:latin typeface="Arial" pitchFamily="34" charset="0"/>
                <a:ea typeface="Calibri" pitchFamily="34" charset="0"/>
                <a:cs typeface="Arial" pitchFamily="34" charset="0"/>
              </a:rPr>
              <a:t>Amnistie des syndicalistes condamnés</a:t>
            </a:r>
            <a:endParaRPr lang="fr-FR" sz="1100" u="sng"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5229200"/>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4653136"/>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sp>
        <p:nvSpPr>
          <p:cNvPr id="13" name="Rectangle 12"/>
          <p:cNvSpPr/>
          <p:nvPr/>
        </p:nvSpPr>
        <p:spPr>
          <a:xfrm>
            <a:off x="3131840" y="1916832"/>
            <a:ext cx="5760640" cy="3477875"/>
          </a:xfrm>
          <a:prstGeom prst="rect">
            <a:avLst/>
          </a:prstGeom>
        </p:spPr>
        <p:txBody>
          <a:bodyPr wrap="square">
            <a:spAutoFit/>
          </a:bodyPr>
          <a:lstStyle/>
          <a:p>
            <a:pPr marL="180975" indent="-180975" algn="l">
              <a:buFont typeface="Arial" pitchFamily="34" charset="0"/>
              <a:buChar char="•"/>
            </a:pPr>
            <a:r>
              <a:rPr lang="fr-FR" sz="1600" i="1" u="sng" dirty="0" smtClean="0">
                <a:solidFill>
                  <a:schemeClr val="bg1"/>
                </a:solidFill>
              </a:rPr>
              <a:t> "L'école c'est d'abord les fondamentaux "  </a:t>
            </a:r>
          </a:p>
          <a:p>
            <a:pPr marL="180975" indent="-180975" algn="l">
              <a:buFont typeface="Arial" pitchFamily="34" charset="0"/>
              <a:buChar char="•"/>
            </a:pPr>
            <a:r>
              <a:rPr lang="fr-FR" sz="1600" i="1" dirty="0" smtClean="0">
                <a:solidFill>
                  <a:schemeClr val="bg1"/>
                </a:solidFill>
              </a:rPr>
              <a:t>"Le projet que je veux défendre c'est réussir à décloisonner davantage l'école et donner plus de marge de manœuvre aux équipes pédagogiques sur le terrain. C'est à dire les directeurs d'école, les proviseurs de collège et de lycée en leur donnant plus de moyens, plus de rémunération, plus de capacité à prendre des initiatives« </a:t>
            </a:r>
          </a:p>
          <a:p>
            <a:pPr marL="180975" indent="-180975" algn="l">
              <a:buFont typeface="Arial" pitchFamily="34" charset="0"/>
              <a:buChar char="•"/>
            </a:pPr>
            <a:r>
              <a:rPr lang="fr-FR" sz="1600" i="1" dirty="0" smtClean="0">
                <a:solidFill>
                  <a:schemeClr val="bg1"/>
                </a:solidFill>
              </a:rPr>
              <a:t>"Les enfants agités, turbulents, ils font 30 minutes de sport, ça va mieux"</a:t>
            </a:r>
          </a:p>
          <a:p>
            <a:pPr marL="180975" indent="-180975" algn="l">
              <a:buFont typeface="Arial" pitchFamily="34" charset="0"/>
              <a:buChar char="•"/>
            </a:pPr>
            <a:r>
              <a:rPr lang="fr-FR" sz="1600" i="1" u="sng" dirty="0" smtClean="0">
                <a:solidFill>
                  <a:schemeClr val="bg1"/>
                </a:solidFill>
              </a:rPr>
              <a:t>"On va réussir à faire venir dans les collèges les entreprises pour mieux orienter les enfants » </a:t>
            </a:r>
          </a:p>
          <a:p>
            <a:pPr marL="180975" indent="-180975" algn="l">
              <a:buFont typeface="Arial" pitchFamily="34" charset="0"/>
              <a:buChar char="•"/>
            </a:pPr>
            <a:endParaRPr lang="fr-FR" sz="1600" i="1" dirty="0" smtClean="0">
              <a:solidFill>
                <a:schemeClr val="bg1"/>
              </a:solidFill>
            </a:endParaRPr>
          </a:p>
          <a:p>
            <a:pPr marL="180975" indent="-180975" algn="l">
              <a:buFont typeface="Arial" pitchFamily="34" charset="0"/>
              <a:buChar char="•"/>
            </a:pPr>
            <a:endParaRPr lang="fr-FR" sz="1400" i="1" dirty="0" smtClean="0">
              <a:solidFill>
                <a:schemeClr val="bg1"/>
              </a:solidFill>
            </a:endParaRPr>
          </a:p>
          <a:p>
            <a:pPr marL="180975" indent="-180975" algn="l"/>
            <a:r>
              <a:rPr lang="fr-FR" sz="1400" i="1" dirty="0" smtClean="0">
                <a:solidFill>
                  <a:schemeClr val="bg1"/>
                </a:solidFill>
              </a:rPr>
              <a:t>E. Macron, Poissy, 7 mars 2022</a:t>
            </a:r>
            <a:endParaRPr lang="fr-FR" sz="1400" i="1" dirty="0">
              <a:solidFill>
                <a:schemeClr val="bg1"/>
              </a:solidFill>
            </a:endParaRPr>
          </a:p>
        </p:txBody>
      </p:sp>
      <p:pic>
        <p:nvPicPr>
          <p:cNvPr id="16"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cs typeface="Arial" pitchFamily="34" charset="0"/>
              </a:rPr>
              <a:t>Thème 4 – Avenir du syndicalisme</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785786" y="4286256"/>
            <a:ext cx="1340530" cy="1328451"/>
          </a:xfrm>
          <a:prstGeom prst="ellipse">
            <a:avLst/>
          </a:prstGeom>
          <a:noFill/>
          <a:effectLst>
            <a:outerShdw blurRad="50800" dist="38100" dir="2700000" algn="tl" rotWithShape="0">
              <a:prstClr val="black">
                <a:alpha val="40000"/>
              </a:prstClr>
            </a:outerShdw>
          </a:effectLst>
        </p:spPr>
      </p:pic>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500034" y="2571744"/>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42844" y="2000240"/>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3073" name="Rectangle 1"/>
          <p:cNvSpPr>
            <a:spLocks noChangeArrowheads="1"/>
          </p:cNvSpPr>
          <p:nvPr/>
        </p:nvSpPr>
        <p:spPr bwMode="auto">
          <a:xfrm>
            <a:off x="2143108" y="2928934"/>
            <a:ext cx="564360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La moitié des membres des Conseils d’administration, de surveillance et de rémunération des grandes entreprises représenteront les </a:t>
            </a:r>
            <a:r>
              <a:rPr kumimoji="0" lang="fr-FR" sz="1600" b="0" i="0" u="sng" strike="noStrike" cap="none" normalizeH="0" baseline="0" dirty="0" err="1" smtClean="0">
                <a:ln>
                  <a:noFill/>
                </a:ln>
                <a:solidFill>
                  <a:schemeClr val="bg1"/>
                </a:solidFill>
                <a:effectLst/>
                <a:latin typeface="Arial" pitchFamily="34" charset="0"/>
                <a:ea typeface="Calibri" pitchFamily="34" charset="0"/>
                <a:cs typeface="Arial" pitchFamily="34" charset="0"/>
              </a:rPr>
              <a:t>salarié·e·s</a:t>
            </a: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 </a:t>
            </a:r>
            <a:endParaRPr kumimoji="0" lang="fr-FR" sz="105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Chèque syndical pour adhérer au syndicat de son choix </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10"/>
          <p:cNvSpPr/>
          <p:nvPr/>
        </p:nvSpPr>
        <p:spPr>
          <a:xfrm>
            <a:off x="2500298" y="4714884"/>
            <a:ext cx="5929354" cy="523220"/>
          </a:xfrm>
          <a:prstGeom prst="rect">
            <a:avLst/>
          </a:prstGeom>
        </p:spPr>
        <p:txBody>
          <a:bodyPr wrap="square">
            <a:spAutoFit/>
          </a:bodyPr>
          <a:lstStyle/>
          <a:p>
            <a:pPr marL="177800" indent="-177800" algn="l">
              <a:buFont typeface="Arial" pitchFamily="34" charset="0"/>
              <a:buChar char="•"/>
            </a:pPr>
            <a:r>
              <a:rPr lang="fr-FR" sz="1400" u="sng" dirty="0" smtClean="0">
                <a:solidFill>
                  <a:schemeClr val="bg1"/>
                </a:solidFill>
              </a:rPr>
              <a:t>50 % de représentants des salariés dans les entreprises de plus de 1000 salariés. 1/3 dans les plus petites. </a:t>
            </a:r>
            <a:endParaRPr lang="fr-FR" sz="1400" u="sng" dirty="0">
              <a:solidFill>
                <a:schemeClr val="bg1"/>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755576" y="4437112"/>
            <a:ext cx="1358283"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35010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59073" name="Rectangle 1"/>
          <p:cNvSpPr>
            <a:spLocks noChangeArrowheads="1"/>
          </p:cNvSpPr>
          <p:nvPr/>
        </p:nvSpPr>
        <p:spPr bwMode="auto">
          <a:xfrm>
            <a:off x="3275856" y="1556792"/>
            <a:ext cx="6012160" cy="433965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Doubler le nombre de centres éducatifs fermés pour mineurs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Fixer un plafond de non francophones par classe</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Accélérer la signalisation des cas de radicalisation par les enseignants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Suspendre les allocations des parents d’élèves perturbateurs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Structures de réinsertion scolaire pour les élèves exclus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Peines d’un an ferme minimum pour tout outrage ou toute agression d’un professeur </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Interdire le voile lors des sorties scolaires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Deux heures de plus pour le Français et une pour les maths en primaire</a:t>
            </a:r>
            <a:endParaRPr kumimoji="0" lang="fr-FR" sz="7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Examen avant l’entrée en 6</a:t>
            </a:r>
            <a:r>
              <a:rPr kumimoji="0" lang="fr-FR" sz="1200" b="0" i="0" u="none" strike="noStrike" cap="none" normalizeH="0" baseline="30000" dirty="0" smtClean="0">
                <a:ln>
                  <a:noFill/>
                </a:ln>
                <a:solidFill>
                  <a:schemeClr val="bg1"/>
                </a:solidFill>
                <a:effectLst/>
                <a:latin typeface="Arial" pitchFamily="34" charset="0"/>
                <a:ea typeface="Calibri" pitchFamily="34" charset="0"/>
                <a:cs typeface="Arial" pitchFamily="34" charset="0"/>
              </a:rPr>
              <a:t>ème</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pour orienter des élèves vers une 6</a:t>
            </a:r>
            <a:r>
              <a:rPr kumimoji="0" lang="fr-FR" sz="1200" b="0" i="0" u="none" strike="noStrike" cap="none" normalizeH="0" baseline="30000" dirty="0" smtClean="0">
                <a:ln>
                  <a:noFill/>
                </a:ln>
                <a:solidFill>
                  <a:schemeClr val="bg1"/>
                </a:solidFill>
                <a:effectLst/>
                <a:latin typeface="Arial" pitchFamily="34" charset="0"/>
                <a:ea typeface="Calibri" pitchFamily="34" charset="0"/>
                <a:cs typeface="Arial" pitchFamily="34" charset="0"/>
              </a:rPr>
              <a:t>ème</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de consolidation </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Réorienter ou réinsérer les décrocheurs scolaires après signalement immédiat du chef d’établissement</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des « écoles publiques innovantes » 100 % autonome et gratuite dans les quartiers populaires et les territoires ruraux</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Accorder une large autonomie aux établissements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Confier aux directeurs un vrai rôle de chef d’établissement</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Créer 10 000 postes d’enseignants, surveillants, chefs d’établissement en 5 ans</a:t>
            </a:r>
            <a:endParaRPr kumimoji="0" lang="fr-FR" sz="7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Inciter les professeurs expérimentés à aller dans les établissements difficiles avec des primes et des bonus de carrière</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Régionaliser le recrutement des enseignants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des contrats de missions éducatives de 5 ans</a:t>
            </a:r>
            <a:endParaRPr kumimoji="0" lang="fr-FR" sz="7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Développer une orientation personnalisée confiée aux régions </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2"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5"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683568" y="4437112"/>
            <a:ext cx="1313895" cy="1349406"/>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35010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59073" name="Rectangle 1"/>
          <p:cNvSpPr>
            <a:spLocks noChangeArrowheads="1"/>
          </p:cNvSpPr>
          <p:nvPr/>
        </p:nvSpPr>
        <p:spPr bwMode="auto">
          <a:xfrm>
            <a:off x="3275856" y="2018457"/>
            <a:ext cx="5328592" cy="341632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indent="-180975" algn="l">
              <a:buFont typeface="Arial" pitchFamily="34" charset="0"/>
              <a:buChar char="•"/>
            </a:pPr>
            <a:r>
              <a:rPr lang="fr-FR" sz="1800" u="sng" dirty="0">
                <a:solidFill>
                  <a:schemeClr val="bg1"/>
                </a:solidFill>
              </a:rPr>
              <a:t>Remettre au cœur des programmes l’enseignement du français, des mathématiques et de l’histoire</a:t>
            </a:r>
            <a:r>
              <a:rPr lang="fr-FR" sz="1800" u="sng" dirty="0" smtClean="0">
                <a:solidFill>
                  <a:schemeClr val="bg1"/>
                </a:solidFill>
              </a:rPr>
              <a:t>.</a:t>
            </a:r>
            <a:endParaRPr lang="fr-FR" sz="1800" u="sng" dirty="0">
              <a:solidFill>
                <a:schemeClr val="bg1"/>
              </a:solidFill>
            </a:endParaRPr>
          </a:p>
          <a:p>
            <a:pPr marL="180975" indent="-180975" algn="l">
              <a:buFont typeface="Arial" pitchFamily="34" charset="0"/>
              <a:buChar char="•"/>
            </a:pPr>
            <a:r>
              <a:rPr lang="fr-FR" sz="1800" dirty="0">
                <a:solidFill>
                  <a:schemeClr val="bg1"/>
                </a:solidFill>
              </a:rPr>
              <a:t>Refonder la formation des </a:t>
            </a:r>
            <a:r>
              <a:rPr lang="fr-FR" sz="1800" dirty="0" smtClean="0">
                <a:solidFill>
                  <a:schemeClr val="bg1"/>
                </a:solidFill>
              </a:rPr>
              <a:t>enseignants</a:t>
            </a:r>
            <a:endParaRPr lang="fr-FR" sz="1800" dirty="0">
              <a:solidFill>
                <a:schemeClr val="bg1"/>
              </a:solidFill>
            </a:endParaRPr>
          </a:p>
          <a:p>
            <a:pPr marL="180975" indent="-180975" algn="l">
              <a:buFont typeface="Arial" pitchFamily="34" charset="0"/>
              <a:buChar char="•"/>
            </a:pPr>
            <a:r>
              <a:rPr lang="fr-FR" sz="1800" dirty="0">
                <a:solidFill>
                  <a:schemeClr val="bg1"/>
                </a:solidFill>
              </a:rPr>
              <a:t>Rétablir l’autorité de l’institution scolaire par l’instauration d’un uniforme au primaire et au collège tout en sanctionnant les absences et les incivilités</a:t>
            </a:r>
            <a:r>
              <a:rPr lang="fr-FR" sz="1800" dirty="0" smtClean="0">
                <a:solidFill>
                  <a:schemeClr val="bg1"/>
                </a:solidFill>
              </a:rPr>
              <a:t>.</a:t>
            </a:r>
            <a:endParaRPr lang="fr-FR" sz="1800" dirty="0">
              <a:solidFill>
                <a:schemeClr val="bg1"/>
              </a:solidFill>
            </a:endParaRPr>
          </a:p>
          <a:p>
            <a:pPr marL="180975" indent="-180975" algn="l">
              <a:buFont typeface="Arial" pitchFamily="34" charset="0"/>
              <a:buChar char="•"/>
            </a:pPr>
            <a:r>
              <a:rPr lang="fr-FR" sz="1800" dirty="0">
                <a:solidFill>
                  <a:schemeClr val="bg1"/>
                </a:solidFill>
              </a:rPr>
              <a:t>Supprimer la bureaucratie de l’Education nationale pour libérer des moyens financiers, réduire les effectifs des classes et arrêter les fermetures d’écoles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9"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755576" y="4581128"/>
            <a:ext cx="1367161"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35010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59073" name="Rectangle 1"/>
          <p:cNvSpPr>
            <a:spLocks noChangeArrowheads="1"/>
          </p:cNvSpPr>
          <p:nvPr/>
        </p:nvSpPr>
        <p:spPr bwMode="auto">
          <a:xfrm>
            <a:off x="2987824" y="1484784"/>
            <a:ext cx="6012160" cy="452431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indent="-180975" algn="l">
              <a:buFont typeface="Arial" pitchFamily="34" charset="0"/>
              <a:buChar char="•"/>
            </a:pPr>
            <a:r>
              <a:rPr lang="fr-FR" sz="1600" u="sng" dirty="0">
                <a:solidFill>
                  <a:schemeClr val="bg1"/>
                </a:solidFill>
              </a:rPr>
              <a:t>Recentrer l’enseignement autour des savoirs fondamentaux : lire, écrire, </a:t>
            </a:r>
            <a:r>
              <a:rPr lang="fr-FR" sz="1600" u="sng" dirty="0" smtClean="0">
                <a:solidFill>
                  <a:schemeClr val="bg1"/>
                </a:solidFill>
              </a:rPr>
              <a:t>compter</a:t>
            </a:r>
            <a:endParaRPr lang="fr-FR" sz="1600" u="sng" dirty="0">
              <a:solidFill>
                <a:schemeClr val="bg1"/>
              </a:solidFill>
            </a:endParaRPr>
          </a:p>
          <a:p>
            <a:pPr marL="180975" indent="-180975" algn="l">
              <a:buFont typeface="Arial" pitchFamily="34" charset="0"/>
              <a:buChar char="•"/>
            </a:pPr>
            <a:r>
              <a:rPr lang="fr-FR" sz="1600" dirty="0">
                <a:solidFill>
                  <a:schemeClr val="bg1"/>
                </a:solidFill>
              </a:rPr>
              <a:t>Rétablir le certificat d’études à la fin du </a:t>
            </a:r>
            <a:r>
              <a:rPr lang="fr-FR" sz="1600" dirty="0" smtClean="0">
                <a:solidFill>
                  <a:schemeClr val="bg1"/>
                </a:solidFill>
              </a:rPr>
              <a:t>primaire</a:t>
            </a:r>
            <a:endParaRPr lang="fr-FR" sz="1600" dirty="0">
              <a:solidFill>
                <a:schemeClr val="bg1"/>
              </a:solidFill>
            </a:endParaRPr>
          </a:p>
          <a:p>
            <a:pPr marL="180975" indent="-180975" algn="l">
              <a:buFont typeface="Arial" pitchFamily="34" charset="0"/>
              <a:buChar char="•"/>
            </a:pPr>
            <a:r>
              <a:rPr lang="fr-FR" sz="1600" dirty="0">
                <a:solidFill>
                  <a:schemeClr val="bg1"/>
                </a:solidFill>
              </a:rPr>
              <a:t>Mettre un terme au collège unique en instaurant des classes de niveau </a:t>
            </a:r>
          </a:p>
          <a:p>
            <a:pPr marL="180975" indent="-180975" algn="l">
              <a:buFont typeface="Arial" pitchFamily="34" charset="0"/>
              <a:buChar char="•"/>
            </a:pPr>
            <a:r>
              <a:rPr lang="fr-FR" sz="1600" dirty="0">
                <a:solidFill>
                  <a:schemeClr val="bg1"/>
                </a:solidFill>
              </a:rPr>
              <a:t>Proposer la voie professionnelle dès 14 </a:t>
            </a:r>
            <a:r>
              <a:rPr lang="fr-FR" sz="1600" dirty="0" smtClean="0">
                <a:solidFill>
                  <a:schemeClr val="bg1"/>
                </a:solidFill>
              </a:rPr>
              <a:t>ans</a:t>
            </a:r>
            <a:endParaRPr lang="fr-FR" sz="1600" dirty="0">
              <a:solidFill>
                <a:schemeClr val="bg1"/>
              </a:solidFill>
            </a:endParaRPr>
          </a:p>
          <a:p>
            <a:pPr marL="180975" indent="-180975" algn="l">
              <a:buFont typeface="Arial" pitchFamily="34" charset="0"/>
              <a:buChar char="•"/>
            </a:pPr>
            <a:r>
              <a:rPr lang="fr-FR" sz="1600" dirty="0">
                <a:solidFill>
                  <a:schemeClr val="bg1"/>
                </a:solidFill>
              </a:rPr>
              <a:t>Restaurer les filières S, L, </a:t>
            </a:r>
            <a:r>
              <a:rPr lang="fr-FR" sz="1600" dirty="0" smtClean="0">
                <a:solidFill>
                  <a:schemeClr val="bg1"/>
                </a:solidFill>
              </a:rPr>
              <a:t>ES</a:t>
            </a:r>
            <a:endParaRPr lang="fr-FR" sz="1600" dirty="0">
              <a:solidFill>
                <a:schemeClr val="bg1"/>
              </a:solidFill>
            </a:endParaRPr>
          </a:p>
          <a:p>
            <a:pPr marL="180975" indent="-180975" algn="l">
              <a:buFont typeface="Arial" pitchFamily="34" charset="0"/>
              <a:buChar char="•"/>
            </a:pPr>
            <a:r>
              <a:rPr lang="fr-FR" sz="1600" dirty="0">
                <a:solidFill>
                  <a:schemeClr val="bg1"/>
                </a:solidFill>
              </a:rPr>
              <a:t>Refaire du bac un examen terminal, anonyme et </a:t>
            </a:r>
            <a:r>
              <a:rPr lang="fr-FR" sz="1600" dirty="0" smtClean="0">
                <a:solidFill>
                  <a:schemeClr val="bg1"/>
                </a:solidFill>
              </a:rPr>
              <a:t>national</a:t>
            </a:r>
            <a:endParaRPr lang="fr-FR" sz="1600" dirty="0">
              <a:solidFill>
                <a:schemeClr val="bg1"/>
              </a:solidFill>
            </a:endParaRPr>
          </a:p>
          <a:p>
            <a:pPr marL="180975" indent="-180975" algn="l">
              <a:buFont typeface="Arial" pitchFamily="34" charset="0"/>
              <a:buChar char="•"/>
            </a:pPr>
            <a:r>
              <a:rPr lang="fr-FR" sz="1600" dirty="0">
                <a:solidFill>
                  <a:schemeClr val="bg1"/>
                </a:solidFill>
              </a:rPr>
              <a:t>Créer des classes </a:t>
            </a:r>
            <a:r>
              <a:rPr lang="fr-FR" sz="1600" dirty="0" smtClean="0">
                <a:solidFill>
                  <a:schemeClr val="bg1"/>
                </a:solidFill>
              </a:rPr>
              <a:t>d’excellence</a:t>
            </a:r>
            <a:endParaRPr lang="fr-FR" sz="1600" dirty="0">
              <a:solidFill>
                <a:schemeClr val="bg1"/>
              </a:solidFill>
            </a:endParaRPr>
          </a:p>
          <a:p>
            <a:pPr marL="180975" indent="-180975" algn="l">
              <a:buFont typeface="Arial" pitchFamily="34" charset="0"/>
              <a:buChar char="•"/>
            </a:pPr>
            <a:r>
              <a:rPr lang="fr-FR" sz="1600" dirty="0">
                <a:solidFill>
                  <a:schemeClr val="bg1"/>
                </a:solidFill>
              </a:rPr>
              <a:t>Créer un grand ministère de l’instruction </a:t>
            </a:r>
            <a:r>
              <a:rPr lang="fr-FR" sz="1600" dirty="0" smtClean="0">
                <a:solidFill>
                  <a:schemeClr val="bg1"/>
                </a:solidFill>
              </a:rPr>
              <a:t>publique</a:t>
            </a:r>
            <a:endParaRPr lang="fr-FR" sz="1600" dirty="0">
              <a:solidFill>
                <a:schemeClr val="bg1"/>
              </a:solidFill>
            </a:endParaRPr>
          </a:p>
          <a:p>
            <a:pPr marL="180975" indent="-180975" algn="l">
              <a:buFont typeface="Arial" pitchFamily="34" charset="0"/>
              <a:buChar char="•"/>
            </a:pPr>
            <a:r>
              <a:rPr lang="fr-FR" sz="1600" dirty="0">
                <a:solidFill>
                  <a:schemeClr val="bg1"/>
                </a:solidFill>
              </a:rPr>
              <a:t>Interdire la propagande idéologique à </a:t>
            </a:r>
            <a:r>
              <a:rPr lang="fr-FR" sz="1600" dirty="0" smtClean="0">
                <a:solidFill>
                  <a:schemeClr val="bg1"/>
                </a:solidFill>
              </a:rPr>
              <a:t>l’école</a:t>
            </a:r>
            <a:endParaRPr lang="fr-FR" sz="1600" dirty="0">
              <a:solidFill>
                <a:schemeClr val="bg1"/>
              </a:solidFill>
            </a:endParaRPr>
          </a:p>
          <a:p>
            <a:pPr marL="180975" indent="-180975" algn="l">
              <a:buFont typeface="Arial" pitchFamily="34" charset="0"/>
              <a:buChar char="•"/>
            </a:pPr>
            <a:r>
              <a:rPr lang="fr-FR" sz="1600" dirty="0">
                <a:solidFill>
                  <a:schemeClr val="bg1"/>
                </a:solidFill>
              </a:rPr>
              <a:t>Multiplier les primes et la rémunération au mérite des </a:t>
            </a:r>
            <a:r>
              <a:rPr lang="fr-FR" sz="1600" dirty="0" smtClean="0">
                <a:solidFill>
                  <a:schemeClr val="bg1"/>
                </a:solidFill>
              </a:rPr>
              <a:t>enseignants</a:t>
            </a:r>
            <a:endParaRPr lang="fr-FR" sz="1600" dirty="0">
              <a:solidFill>
                <a:schemeClr val="bg1"/>
              </a:solidFill>
            </a:endParaRPr>
          </a:p>
          <a:p>
            <a:pPr marL="180975" indent="-180975" algn="l">
              <a:buFont typeface="Arial" pitchFamily="34" charset="0"/>
              <a:buChar char="•"/>
            </a:pPr>
            <a:r>
              <a:rPr lang="fr-FR" sz="1600" dirty="0">
                <a:solidFill>
                  <a:schemeClr val="bg1"/>
                </a:solidFill>
              </a:rPr>
              <a:t>Rétablir le port de la blouse en </a:t>
            </a:r>
            <a:r>
              <a:rPr lang="fr-FR" sz="1600" dirty="0" smtClean="0">
                <a:solidFill>
                  <a:schemeClr val="bg1"/>
                </a:solidFill>
              </a:rPr>
              <a:t>primaire</a:t>
            </a:r>
            <a:endParaRPr lang="fr-FR" sz="1600" dirty="0">
              <a:solidFill>
                <a:schemeClr val="bg1"/>
              </a:solidFill>
            </a:endParaRPr>
          </a:p>
          <a:p>
            <a:pPr marL="180975" indent="-180975" algn="l">
              <a:buFont typeface="Arial" pitchFamily="34" charset="0"/>
              <a:buChar char="•"/>
            </a:pPr>
            <a:r>
              <a:rPr lang="fr-FR" sz="1600" dirty="0">
                <a:solidFill>
                  <a:schemeClr val="bg1"/>
                </a:solidFill>
              </a:rPr>
              <a:t>Transformer les CPE en surveillants </a:t>
            </a:r>
            <a:r>
              <a:rPr lang="fr-FR" sz="1600" dirty="0" smtClean="0">
                <a:solidFill>
                  <a:schemeClr val="bg1"/>
                </a:solidFill>
              </a:rPr>
              <a:t>généraux</a:t>
            </a:r>
            <a:endParaRPr lang="fr-FR" sz="1600" dirty="0">
              <a:solidFill>
                <a:schemeClr val="bg1"/>
              </a:solidFill>
            </a:endParaRPr>
          </a:p>
          <a:p>
            <a:pPr marL="180975" indent="-180975" algn="l">
              <a:buFont typeface="Arial" pitchFamily="34" charset="0"/>
              <a:buChar char="•"/>
            </a:pPr>
            <a:r>
              <a:rPr lang="fr-FR" sz="1600" dirty="0">
                <a:solidFill>
                  <a:schemeClr val="bg1"/>
                </a:solidFill>
              </a:rPr>
              <a:t>Suspendre les allocations des parents d’élèves </a:t>
            </a:r>
            <a:r>
              <a:rPr lang="fr-FR" sz="1600" dirty="0" smtClean="0">
                <a:solidFill>
                  <a:schemeClr val="bg1"/>
                </a:solidFill>
              </a:rPr>
              <a:t>perturbateurs</a:t>
            </a:r>
            <a:endParaRPr lang="fr-FR" sz="1600" dirty="0">
              <a:solidFill>
                <a:schemeClr val="bg1"/>
              </a:solidFill>
            </a:endParaRPr>
          </a:p>
          <a:p>
            <a:pPr marL="180975" indent="-180975" algn="l">
              <a:buFont typeface="Arial" pitchFamily="34" charset="0"/>
              <a:buChar char="•"/>
            </a:pPr>
            <a:r>
              <a:rPr lang="fr-FR" sz="1600" dirty="0">
                <a:solidFill>
                  <a:schemeClr val="bg1"/>
                </a:solidFill>
              </a:rPr>
              <a:t>Créer des internats de réinsertion pour les élèves posant de graves problèmes</a:t>
            </a: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1 : Formation, recherche, culture</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1 – Formation, recherche, culture</a:t>
            </a:r>
          </a:p>
        </p:txBody>
      </p:sp>
      <p:pic>
        <p:nvPicPr>
          <p:cNvPr id="5" name="Picture 6"/>
          <p:cNvPicPr>
            <a:picLocks noChangeAspect="1" noChangeArrowheads="1"/>
          </p:cNvPicPr>
          <p:nvPr/>
        </p:nvPicPr>
        <p:blipFill>
          <a:blip r:embed="rId2"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lang="fr-FR" sz="3600" b="1" kern="0" dirty="0" smtClean="0">
                <a:solidFill>
                  <a:schemeClr val="bg1"/>
                </a:solidFill>
                <a:latin typeface="Arial" pitchFamily="34" charset="0"/>
                <a:ea typeface="+mj-ea"/>
                <a:cs typeface="Arial" pitchFamily="34" charset="0"/>
              </a:rPr>
              <a:t>Supprimer Parcoursup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7" name="Double flèche horizontale 6"/>
          <p:cNvSpPr/>
          <p:nvPr/>
        </p:nvSpPr>
        <p:spPr>
          <a:xfrm>
            <a:off x="467544" y="3356992"/>
            <a:ext cx="8064896" cy="646331"/>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r>
              <a:rPr lang="fr-FR" sz="1800" dirty="0" smtClean="0"/>
              <a:t>Qui veut faire de Parcoursup « un vrai outil d’orientation sélective à l’université » ?</a:t>
            </a:r>
            <a:endParaRPr lang="fr-FR" sz="1800" i="1" dirty="0" smtClean="0"/>
          </a:p>
        </p:txBody>
      </p:sp>
      <p:sp>
        <p:nvSpPr>
          <p:cNvPr id="8" name="Double flèche horizontale 7"/>
          <p:cNvSpPr/>
          <p:nvPr/>
        </p:nvSpPr>
        <p:spPr>
          <a:xfrm>
            <a:off x="1331640"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9" name="Double flèche horizontale 8"/>
          <p:cNvSpPr/>
          <p:nvPr/>
        </p:nvSpPr>
        <p:spPr>
          <a:xfrm>
            <a:off x="1331640" y="5394702"/>
            <a:ext cx="2880320" cy="338554"/>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600" dirty="0" smtClean="0"/>
              <a:t>B – E. Macron</a:t>
            </a:r>
            <a:endParaRPr lang="fr-FR" sz="1600" i="1" dirty="0" smtClean="0"/>
          </a:p>
        </p:txBody>
      </p:sp>
      <p:sp>
        <p:nvSpPr>
          <p:cNvPr id="10" name="Double flèche horizontale 9"/>
          <p:cNvSpPr/>
          <p:nvPr/>
        </p:nvSpPr>
        <p:spPr>
          <a:xfrm>
            <a:off x="4788024"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V. Pécresse</a:t>
            </a:r>
            <a:endParaRPr lang="fr-FR" sz="1800" i="1" dirty="0" smtClean="0"/>
          </a:p>
        </p:txBody>
      </p:sp>
      <p:sp>
        <p:nvSpPr>
          <p:cNvPr id="11" name="Double flèche horizontale 10"/>
          <p:cNvSpPr/>
          <p:nvPr/>
        </p:nvSpPr>
        <p:spPr>
          <a:xfrm>
            <a:off x="4788024" y="5394702"/>
            <a:ext cx="2880320" cy="338554"/>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600" dirty="0" smtClean="0"/>
              <a:t>D – E. </a:t>
            </a:r>
            <a:r>
              <a:rPr lang="fr-FR" sz="1600" dirty="0" err="1" smtClean="0"/>
              <a:t>Zemmour</a:t>
            </a:r>
            <a:endParaRPr lang="fr-FR" sz="1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body" idx="1"/>
          </p:nvPr>
        </p:nvSpPr>
        <p:spPr>
          <a:xfrm>
            <a:off x="827584" y="1447800"/>
            <a:ext cx="7920880" cy="4267200"/>
          </a:xfrm>
        </p:spPr>
        <p:txBody>
          <a:bodyPr/>
          <a:lstStyle/>
          <a:p>
            <a:pPr>
              <a:lnSpc>
                <a:spcPct val="80000"/>
              </a:lnSpc>
              <a:buNone/>
            </a:pPr>
            <a:r>
              <a:rPr lang="fr-FR" sz="2000" b="1" dirty="0" smtClean="0">
                <a:sym typeface="Wingdings"/>
              </a:rPr>
              <a:t>9h30 – 12 h 30 </a:t>
            </a:r>
          </a:p>
          <a:p>
            <a:pPr>
              <a:lnSpc>
                <a:spcPct val="80000"/>
              </a:lnSpc>
              <a:buFont typeface="Wingdings"/>
              <a:buChar char="Ü"/>
            </a:pPr>
            <a:endParaRPr lang="fr-FR" sz="2000" dirty="0"/>
          </a:p>
          <a:p>
            <a:pPr>
              <a:lnSpc>
                <a:spcPct val="80000"/>
              </a:lnSpc>
              <a:buFont typeface="Wingdings"/>
              <a:buChar char="Ü"/>
            </a:pPr>
            <a:r>
              <a:rPr lang="fr-FR" sz="2000" dirty="0" smtClean="0"/>
              <a:t>Thème 2 : Services Publics, salaires et temps de travail, laïcité</a:t>
            </a:r>
          </a:p>
          <a:p>
            <a:pPr>
              <a:lnSpc>
                <a:spcPct val="80000"/>
              </a:lnSpc>
              <a:buNone/>
            </a:pPr>
            <a:r>
              <a:rPr lang="fr-FR" sz="2000" dirty="0" smtClean="0">
                <a:sym typeface="Wingdings"/>
              </a:rPr>
              <a:t> 	</a:t>
            </a:r>
            <a:r>
              <a:rPr lang="fr-FR" sz="2000" dirty="0" smtClean="0"/>
              <a:t>Thème 3 : Ecologie, protection sociale, droits et libertés, droits des femmes </a:t>
            </a:r>
            <a:endParaRPr lang="fr-FR" sz="2000" dirty="0" smtClean="0">
              <a:sym typeface="Wingdings"/>
            </a:endParaRPr>
          </a:p>
          <a:p>
            <a:pPr>
              <a:lnSpc>
                <a:spcPct val="80000"/>
              </a:lnSpc>
              <a:buNone/>
            </a:pPr>
            <a:endParaRPr lang="fr-FR" sz="2000" dirty="0" smtClean="0"/>
          </a:p>
          <a:p>
            <a:pPr>
              <a:lnSpc>
                <a:spcPct val="80000"/>
              </a:lnSpc>
              <a:buNone/>
            </a:pPr>
            <a:endParaRPr lang="fr-FR" sz="2000" dirty="0"/>
          </a:p>
          <a:p>
            <a:pPr>
              <a:lnSpc>
                <a:spcPct val="80000"/>
              </a:lnSpc>
              <a:buNone/>
            </a:pPr>
            <a:r>
              <a:rPr lang="fr-FR" sz="2000" b="1" dirty="0" smtClean="0"/>
              <a:t>14 h – 16 h</a:t>
            </a:r>
          </a:p>
          <a:p>
            <a:pPr>
              <a:lnSpc>
                <a:spcPct val="80000"/>
              </a:lnSpc>
              <a:buNone/>
            </a:pPr>
            <a:endParaRPr lang="fr-FR" sz="2000" dirty="0"/>
          </a:p>
          <a:p>
            <a:pPr>
              <a:lnSpc>
                <a:spcPct val="80000"/>
              </a:lnSpc>
              <a:buFont typeface="Wingdings"/>
              <a:buChar char="Ü"/>
            </a:pPr>
            <a:r>
              <a:rPr lang="fr-FR" sz="2000" dirty="0" smtClean="0"/>
              <a:t>Thème 1 : Education, formation, recherche, culture </a:t>
            </a:r>
            <a:endParaRPr lang="fr-FR" sz="2000" dirty="0"/>
          </a:p>
          <a:p>
            <a:pPr>
              <a:lnSpc>
                <a:spcPct val="80000"/>
              </a:lnSpc>
              <a:buFont typeface="Wingdings"/>
              <a:buChar char="Ü"/>
            </a:pPr>
            <a:r>
              <a:rPr lang="fr-FR" sz="2000" dirty="0" smtClean="0"/>
              <a:t>Thème 4 : Avenir du syndicalisme</a:t>
            </a:r>
          </a:p>
          <a:p>
            <a:pPr>
              <a:lnSpc>
                <a:spcPct val="80000"/>
              </a:lnSpc>
              <a:buFont typeface="Wingdings"/>
              <a:buChar char="Ü"/>
            </a:pPr>
            <a:r>
              <a:rPr lang="fr-FR" sz="2000" dirty="0" smtClean="0"/>
              <a:t>Sondage</a:t>
            </a:r>
          </a:p>
        </p:txBody>
      </p:sp>
      <p:sp>
        <p:nvSpPr>
          <p:cNvPr id="17414" name="Rectangle 6"/>
          <p:cNvSpPr>
            <a:spLocks noGrp="1" noChangeArrowheads="1"/>
          </p:cNvSpPr>
          <p:nvPr>
            <p:ph type="title"/>
          </p:nvPr>
        </p:nvSpPr>
        <p:spPr/>
        <p:txBody>
          <a:bodyPr/>
          <a:lstStyle/>
          <a:p>
            <a:r>
              <a:rPr lang="fr-FR" sz="4000" dirty="0" smtClean="0"/>
              <a:t>Organisation du stage</a:t>
            </a:r>
            <a:endParaRPr lang="ru-RU" sz="4000" dirty="0"/>
          </a:p>
        </p:txBody>
      </p:sp>
      <p:pic>
        <p:nvPicPr>
          <p:cNvPr id="4" name="Picture 6"/>
          <p:cNvPicPr>
            <a:picLocks noChangeAspect="1" noChangeArrowheads="1"/>
          </p:cNvPicPr>
          <p:nvPr/>
        </p:nvPicPr>
        <p:blipFill>
          <a:blip r:embed="rId3" cstate="print">
            <a:lum bright="-6000"/>
          </a:blip>
          <a:srcRect/>
          <a:stretch>
            <a:fillRect/>
          </a:stretch>
        </p:blipFill>
        <p:spPr bwMode="auto">
          <a:xfrm rot="-243924">
            <a:off x="219949" y="5413942"/>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1 – Formation, recherche, culture</a:t>
            </a:r>
          </a:p>
        </p:txBody>
      </p:sp>
      <p:pic>
        <p:nvPicPr>
          <p:cNvPr id="5" name="Picture 6"/>
          <p:cNvPicPr>
            <a:picLocks noChangeAspect="1" noChangeArrowheads="1"/>
          </p:cNvPicPr>
          <p:nvPr/>
        </p:nvPicPr>
        <p:blipFill>
          <a:blip r:embed="rId2"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lang="fr-FR" sz="3600" b="1" kern="0" dirty="0" smtClean="0">
                <a:solidFill>
                  <a:schemeClr val="bg1"/>
                </a:solidFill>
                <a:latin typeface="Arial" pitchFamily="34" charset="0"/>
                <a:ea typeface="+mj-ea"/>
                <a:cs typeface="Arial" pitchFamily="34" charset="0"/>
              </a:rPr>
              <a:t>Quelle finalité pour le lycée professionnel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7" name="Double flèche horizontale 6"/>
          <p:cNvSpPr/>
          <p:nvPr/>
        </p:nvSpPr>
        <p:spPr>
          <a:xfrm>
            <a:off x="467544" y="3212976"/>
            <a:ext cx="8064896" cy="923330"/>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r>
              <a:rPr lang="fr-FR" sz="1800" i="1" dirty="0" smtClean="0"/>
              <a:t>« Les périodes passées en stage</a:t>
            </a:r>
            <a:br>
              <a:rPr lang="fr-FR" sz="1800" i="1" dirty="0" smtClean="0"/>
            </a:br>
            <a:r>
              <a:rPr lang="fr-FR" sz="1800" i="1" dirty="0" smtClean="0"/>
              <a:t>en entreprise augmenteront de 50%,</a:t>
            </a:r>
            <a:br>
              <a:rPr lang="fr-FR" sz="1800" i="1" dirty="0" smtClean="0"/>
            </a:br>
            <a:r>
              <a:rPr lang="fr-FR" sz="1800" i="1" dirty="0" smtClean="0"/>
              <a:t>et les jeunes seront rémunérés » </a:t>
            </a:r>
            <a:r>
              <a:rPr lang="fr-FR" sz="1800" dirty="0" smtClean="0"/>
              <a:t>c’est le projet de </a:t>
            </a:r>
            <a:endParaRPr lang="fr-FR" sz="1800" i="1" dirty="0" smtClean="0"/>
          </a:p>
        </p:txBody>
      </p:sp>
      <p:sp>
        <p:nvSpPr>
          <p:cNvPr id="8" name="Double flèche horizontale 7"/>
          <p:cNvSpPr/>
          <p:nvPr/>
        </p:nvSpPr>
        <p:spPr>
          <a:xfrm>
            <a:off x="1331640"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J-L. Mélenchon</a:t>
            </a:r>
            <a:endParaRPr lang="fr-FR" sz="1800" i="1" dirty="0" smtClean="0"/>
          </a:p>
        </p:txBody>
      </p:sp>
      <p:sp>
        <p:nvSpPr>
          <p:cNvPr id="9" name="Double flèche horizontale 8"/>
          <p:cNvSpPr/>
          <p:nvPr/>
        </p:nvSpPr>
        <p:spPr>
          <a:xfrm>
            <a:off x="1331640" y="539470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E. Macron</a:t>
            </a:r>
            <a:endParaRPr lang="fr-FR" sz="1800" i="1" dirty="0" smtClean="0"/>
          </a:p>
        </p:txBody>
      </p:sp>
      <p:sp>
        <p:nvSpPr>
          <p:cNvPr id="10" name="Double flèche horizontale 9"/>
          <p:cNvSpPr/>
          <p:nvPr/>
        </p:nvSpPr>
        <p:spPr>
          <a:xfrm>
            <a:off x="4788024"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V. Pécresse</a:t>
            </a:r>
            <a:endParaRPr lang="fr-FR" sz="1800" i="1" dirty="0" smtClean="0"/>
          </a:p>
        </p:txBody>
      </p:sp>
      <p:sp>
        <p:nvSpPr>
          <p:cNvPr id="11" name="Double flèche horizontale 10"/>
          <p:cNvSpPr/>
          <p:nvPr/>
        </p:nvSpPr>
        <p:spPr>
          <a:xfrm>
            <a:off x="4788024" y="539470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E. </a:t>
            </a:r>
            <a:r>
              <a:rPr lang="fr-FR" sz="1800" dirty="0" err="1" smtClean="0"/>
              <a:t>Zemmour</a:t>
            </a:r>
            <a:endParaRPr lang="fr-FR" sz="1800" i="1" dirty="0" smtClean="0"/>
          </a:p>
        </p:txBody>
      </p:sp>
      <p:pic>
        <p:nvPicPr>
          <p:cNvPr id="178177" name="Picture 1"/>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lang="fr-FR" sz="3600" b="1" kern="0" dirty="0" smtClean="0">
                <a:solidFill>
                  <a:schemeClr val="bg1"/>
                </a:solidFill>
                <a:latin typeface="Arial" pitchFamily="34" charset="0"/>
                <a:ea typeface="+mj-ea"/>
                <a:cs typeface="Arial" pitchFamily="34" charset="0"/>
              </a:rPr>
              <a:t>Formation, recherche, culture</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5" name="Picture 17" descr="https://images.midilibre.fr/api/v1/images/view/6225eb683e454654274de645/large/image.jpg?v=2"/>
          <p:cNvPicPr>
            <a:picLocks noChangeAspect="1" noChangeArrowheads="1"/>
          </p:cNvPicPr>
          <p:nvPr/>
        </p:nvPicPr>
        <p:blipFill>
          <a:blip r:embed="rId3" cstate="print"/>
          <a:srcRect l="1685" t="2475" r="82214" b="69005"/>
          <a:stretch>
            <a:fillRect/>
          </a:stretch>
        </p:blipFill>
        <p:spPr bwMode="auto">
          <a:xfrm>
            <a:off x="683568" y="3068960"/>
            <a:ext cx="1357312" cy="1358283"/>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57025" name="Rectangle 1"/>
          <p:cNvSpPr>
            <a:spLocks noChangeArrowheads="1"/>
          </p:cNvSpPr>
          <p:nvPr/>
        </p:nvSpPr>
        <p:spPr bwMode="auto">
          <a:xfrm>
            <a:off x="2987824" y="2492896"/>
            <a:ext cx="5832648" cy="304698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Suppression de Parcoursup</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Augmentation du nombre de classes (+ 8000) et de lycées professionnels et agricoles publics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Rétablir le Bac pro 4 ans et le CAP 3 ans </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Service citoyen obligatoire de 9 mois avant 25 ans rémunéré au SMIC (bilan de santé, permis de conduire, formation)</a:t>
            </a:r>
          </a:p>
          <a:p>
            <a:pPr marL="177800" indent="-177800" algn="l" eaLnBrk="0" hangingPunct="0">
              <a:buFont typeface="Arial" pitchFamily="34" charset="0"/>
              <a:buChar char="•"/>
            </a:pPr>
            <a:r>
              <a:rPr lang="fr-FR" sz="1600" dirty="0">
                <a:solidFill>
                  <a:schemeClr val="bg1"/>
                </a:solidFill>
                <a:latin typeface="Arial" pitchFamily="34" charset="0"/>
                <a:cs typeface="Arial" pitchFamily="34" charset="0"/>
              </a:rPr>
              <a:t>Financer des plans généraux de thèmes de recherche sur des secteurs d’avenir</a:t>
            </a:r>
          </a:p>
          <a:p>
            <a:pPr marL="177800" indent="-177800" algn="l">
              <a:buFont typeface="Arial" pitchFamily="34" charset="0"/>
              <a:buChar char="•"/>
            </a:pPr>
            <a:r>
              <a:rPr lang="fr-FR" sz="1600" dirty="0">
                <a:solidFill>
                  <a:schemeClr val="bg1"/>
                </a:solidFill>
                <a:latin typeface="Arial" pitchFamily="34" charset="0"/>
                <a:cs typeface="Arial" pitchFamily="34" charset="0"/>
              </a:rPr>
              <a:t>Porter le budget consacré à l’art, à la culture et à la création à 1 % du Produit Intérieur Brut par an</a:t>
            </a:r>
          </a:p>
          <a:p>
            <a:pPr marL="177800" indent="-177800" algn="l">
              <a:buFont typeface="Arial" pitchFamily="34" charset="0"/>
              <a:buChar char="•"/>
            </a:pPr>
            <a:r>
              <a:rPr lang="fr-FR" sz="1600" dirty="0" smtClean="0">
                <a:solidFill>
                  <a:schemeClr val="bg1"/>
                </a:solidFill>
                <a:latin typeface="Arial" pitchFamily="34" charset="0"/>
                <a:cs typeface="Arial" pitchFamily="34" charset="0"/>
              </a:rPr>
              <a:t>Créer </a:t>
            </a:r>
            <a:r>
              <a:rPr lang="fr-FR" sz="1600" dirty="0">
                <a:solidFill>
                  <a:schemeClr val="bg1"/>
                </a:solidFill>
                <a:latin typeface="Arial" pitchFamily="34" charset="0"/>
                <a:cs typeface="Arial" pitchFamily="34" charset="0"/>
              </a:rPr>
              <a:t>une association sportive dans tous les établissements scolaires du premier degré</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lang="fr-FR" sz="3600" b="1" kern="0" dirty="0" smtClean="0">
                <a:solidFill>
                  <a:schemeClr val="bg1"/>
                </a:solidFill>
                <a:latin typeface="Arial" pitchFamily="34" charset="0"/>
                <a:ea typeface="+mj-ea"/>
                <a:cs typeface="Arial" pitchFamily="34" charset="0"/>
              </a:rPr>
              <a:t>Formation, recherche, culture</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539552" y="3717032"/>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77505" name="Rectangle 1"/>
          <p:cNvSpPr>
            <a:spLocks noChangeArrowheads="1"/>
          </p:cNvSpPr>
          <p:nvPr/>
        </p:nvSpPr>
        <p:spPr bwMode="auto">
          <a:xfrm>
            <a:off x="2987824" y="1764686"/>
            <a:ext cx="5832648" cy="427809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266700" marR="0" lvl="0" indent="-2667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Abrogation Parcoursup</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+ 6 milliards dans l’enseignement supérieur</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Création de 4 nouvelles universités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Possibilité du bac pro en 4 ans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CAP dans toutes les filières pro</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Tous les alternants au SMIC au minimum</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Revenus de 850 euros pour tous les étudiant.es financé par l’Etat et une nouvelle cotisation sociale</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Effort de formation continue et requalification pour les secteurs stratégiques (métallurgie, chimie, BTP) pour la </a:t>
            </a:r>
            <a:r>
              <a:rPr kumimoji="0" lang="fr-FR" sz="16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décarbonation</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de l’économie</a:t>
            </a:r>
            <a:r>
              <a:rPr kumimoji="0" lang="fr-FR" sz="1600" b="0" i="0" u="none" strike="noStrike" cap="none" normalizeH="0" baseline="0" dirty="0" smtClean="0">
                <a:ln>
                  <a:noFill/>
                </a:ln>
                <a:solidFill>
                  <a:schemeClr val="bg1"/>
                </a:solidFill>
                <a:effectLst/>
                <a:latin typeface="Arial" pitchFamily="34" charset="0"/>
                <a:cs typeface="Arial" pitchFamily="34" charset="0"/>
              </a:rPr>
              <a:t> </a:t>
            </a:r>
          </a:p>
          <a:p>
            <a:pPr marL="266700" indent="-266700" algn="l">
              <a:buFont typeface="Arial" pitchFamily="34" charset="0"/>
              <a:buChar char="•"/>
            </a:pPr>
            <a:r>
              <a:rPr lang="fr-FR" sz="1600" dirty="0">
                <a:solidFill>
                  <a:schemeClr val="bg1"/>
                </a:solidFill>
                <a:latin typeface="Arial" pitchFamily="34" charset="0"/>
                <a:cs typeface="Arial" pitchFamily="34" charset="0"/>
              </a:rPr>
              <a:t>Création d’un pôle public du médicament incluant la </a:t>
            </a:r>
            <a:r>
              <a:rPr lang="fr-FR" sz="1600" dirty="0" smtClean="0">
                <a:solidFill>
                  <a:schemeClr val="bg1"/>
                </a:solidFill>
                <a:latin typeface="Arial" pitchFamily="34" charset="0"/>
                <a:cs typeface="Arial" pitchFamily="34" charset="0"/>
              </a:rPr>
              <a:t>recherche</a:t>
            </a:r>
            <a:endParaRPr lang="fr-FR" sz="1600" dirty="0">
              <a:solidFill>
                <a:schemeClr val="bg1"/>
              </a:solidFill>
              <a:latin typeface="Arial" pitchFamily="34" charset="0"/>
              <a:cs typeface="Arial" pitchFamily="34" charset="0"/>
            </a:endParaRPr>
          </a:p>
          <a:p>
            <a:pPr marL="266700" indent="-266700" algn="l">
              <a:buFont typeface="Arial" pitchFamily="34" charset="0"/>
              <a:buChar char="•"/>
            </a:pPr>
            <a:r>
              <a:rPr lang="fr-FR" sz="1600" dirty="0">
                <a:solidFill>
                  <a:schemeClr val="bg1"/>
                </a:solidFill>
                <a:latin typeface="Arial" pitchFamily="34" charset="0"/>
                <a:cs typeface="Arial" pitchFamily="34" charset="0"/>
              </a:rPr>
              <a:t>Recrutement immédiat de 15 000 chercheurs sous statut </a:t>
            </a:r>
            <a:r>
              <a:rPr lang="fr-FR" sz="1600" dirty="0" smtClean="0">
                <a:solidFill>
                  <a:schemeClr val="bg1"/>
                </a:solidFill>
                <a:latin typeface="Arial" pitchFamily="34" charset="0"/>
                <a:cs typeface="Arial" pitchFamily="34" charset="0"/>
              </a:rPr>
              <a:t>FP</a:t>
            </a:r>
          </a:p>
          <a:p>
            <a:pPr marL="266700" indent="-266700" algn="l">
              <a:buFont typeface="Arial" pitchFamily="34" charset="0"/>
              <a:buChar char="•"/>
            </a:pPr>
            <a:r>
              <a:rPr lang="fr-FR" sz="1600" dirty="0">
                <a:solidFill>
                  <a:schemeClr val="bg1"/>
                </a:solidFill>
                <a:latin typeface="Arial" pitchFamily="34" charset="0"/>
                <a:cs typeface="Arial" pitchFamily="34" charset="0"/>
              </a:rPr>
              <a:t>Création d’un grand ministère de la culture, de l’éducation populaire et des médias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1 – Formation, recherche, culture</a:t>
            </a:r>
          </a:p>
        </p:txBody>
      </p:sp>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395536" y="3684725"/>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6" name="Rectangle 5"/>
          <p:cNvSpPr/>
          <p:nvPr/>
        </p:nvSpPr>
        <p:spPr>
          <a:xfrm>
            <a:off x="3275856" y="2132856"/>
            <a:ext cx="5040560" cy="3323987"/>
          </a:xfrm>
          <a:prstGeom prst="rect">
            <a:avLst/>
          </a:prstGeom>
        </p:spPr>
        <p:txBody>
          <a:bodyPr wrap="square">
            <a:spAutoFit/>
          </a:bodyPr>
          <a:lstStyle/>
          <a:p>
            <a:pPr marL="180975" indent="-180975" algn="l">
              <a:buFont typeface="Arial" pitchFamily="34" charset="0"/>
              <a:buChar char="•"/>
            </a:pPr>
            <a:r>
              <a:rPr lang="fr-FR" sz="1400" u="sng" dirty="0" smtClean="0">
                <a:solidFill>
                  <a:schemeClr val="bg1"/>
                </a:solidFill>
              </a:rPr>
              <a:t>Remplacer Parcoursup par un système transparent</a:t>
            </a:r>
          </a:p>
          <a:p>
            <a:pPr marL="180975" indent="-180975" algn="l">
              <a:buFont typeface="Arial" pitchFamily="34" charset="0"/>
              <a:buChar char="•"/>
            </a:pPr>
            <a:r>
              <a:rPr lang="fr-FR" sz="1400" u="sng" dirty="0" smtClean="0">
                <a:solidFill>
                  <a:schemeClr val="bg1"/>
                </a:solidFill>
              </a:rPr>
              <a:t>Augmenter les heures d’enseignement général au lycée pro</a:t>
            </a:r>
          </a:p>
          <a:p>
            <a:pPr marL="180975" indent="-180975" algn="l">
              <a:buFont typeface="Arial" pitchFamily="34" charset="0"/>
              <a:buChar char="•"/>
            </a:pPr>
            <a:r>
              <a:rPr lang="fr-FR" sz="1400" u="sng" dirty="0" smtClean="0">
                <a:solidFill>
                  <a:schemeClr val="bg1"/>
                </a:solidFill>
              </a:rPr>
              <a:t>Créer des filières professionnelles pour tous les métiers</a:t>
            </a:r>
          </a:p>
          <a:p>
            <a:pPr marL="180975" indent="-180975" algn="l">
              <a:buFont typeface="Arial" pitchFamily="34" charset="0"/>
              <a:buChar char="•"/>
            </a:pPr>
            <a:r>
              <a:rPr lang="fr-FR" sz="1400" dirty="0" smtClean="0">
                <a:solidFill>
                  <a:schemeClr val="bg1"/>
                </a:solidFill>
              </a:rPr>
              <a:t>Développer les lycées polyvalents</a:t>
            </a:r>
          </a:p>
          <a:p>
            <a:pPr marL="180975" indent="-180975" algn="l">
              <a:buFont typeface="Arial" pitchFamily="34" charset="0"/>
              <a:buChar char="•"/>
            </a:pPr>
            <a:r>
              <a:rPr lang="fr-FR" sz="1400" dirty="0" smtClean="0">
                <a:solidFill>
                  <a:schemeClr val="bg1"/>
                </a:solidFill>
              </a:rPr>
              <a:t>Création de 100 000 places dans les filières courtes de l’enseignement supérieur préparant à la transition</a:t>
            </a:r>
          </a:p>
          <a:p>
            <a:pPr marL="180975" indent="-180975" algn="l">
              <a:buFont typeface="Arial" pitchFamily="34" charset="0"/>
              <a:buChar char="•"/>
            </a:pPr>
            <a:r>
              <a:rPr lang="fr-FR" sz="1400" dirty="0" smtClean="0">
                <a:solidFill>
                  <a:schemeClr val="bg1"/>
                </a:solidFill>
              </a:rPr>
              <a:t>10 000 postes d’enseignant-chercheur</a:t>
            </a:r>
          </a:p>
          <a:p>
            <a:pPr marL="180975" indent="-180975" algn="l">
              <a:buFont typeface="Arial" pitchFamily="34" charset="0"/>
              <a:buChar char="•"/>
            </a:pPr>
            <a:r>
              <a:rPr lang="fr-FR" sz="1400" dirty="0" smtClean="0">
                <a:solidFill>
                  <a:schemeClr val="bg1"/>
                </a:solidFill>
              </a:rPr>
              <a:t>Plan d’investissement public de 25 Md€ par an dans les infrastructures de la transition et le renforcement de la recherche publique</a:t>
            </a:r>
          </a:p>
          <a:p>
            <a:pPr marL="180975" indent="-180975" algn="l">
              <a:buFont typeface="Arial" pitchFamily="34" charset="0"/>
              <a:buChar char="•"/>
            </a:pPr>
            <a:r>
              <a:rPr lang="fr-FR" sz="1400" dirty="0" smtClean="0">
                <a:solidFill>
                  <a:schemeClr val="bg1"/>
                </a:solidFill>
              </a:rPr>
              <a:t>1% du PIB alloué à la recherche publique d’ici 2025</a:t>
            </a:r>
          </a:p>
          <a:p>
            <a:pPr marL="180975" indent="-180975" algn="l">
              <a:buFont typeface="Arial" pitchFamily="34" charset="0"/>
              <a:buChar char="•"/>
            </a:pPr>
            <a:r>
              <a:rPr lang="fr-FR" sz="1400" dirty="0" smtClean="0">
                <a:solidFill>
                  <a:schemeClr val="bg1"/>
                </a:solidFill>
              </a:rPr>
              <a:t>Plan de relance avec 1 milliard de plus par an dans le budget de la culture </a:t>
            </a:r>
          </a:p>
          <a:p>
            <a:pPr marL="180975" indent="-180975" algn="l">
              <a:buFont typeface="Arial" pitchFamily="34" charset="0"/>
              <a:buChar char="•"/>
            </a:pPr>
            <a:endParaRPr lang="fr-FR" sz="1400" dirty="0">
              <a:solidFill>
                <a:schemeClr val="bg1"/>
              </a:solidFill>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1 – Formation, recherche, culture</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683568" y="4509120"/>
            <a:ext cx="1340530" cy="132845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7" name="Rectangle 6"/>
          <p:cNvSpPr/>
          <p:nvPr/>
        </p:nvSpPr>
        <p:spPr>
          <a:xfrm>
            <a:off x="3059832" y="2492896"/>
            <a:ext cx="5832648" cy="2862322"/>
          </a:xfrm>
          <a:prstGeom prst="rect">
            <a:avLst/>
          </a:prstGeom>
        </p:spPr>
        <p:txBody>
          <a:bodyPr wrap="square">
            <a:spAutoFit/>
          </a:bodyPr>
          <a:lstStyle/>
          <a:p>
            <a:pPr marL="266700" indent="-266700" algn="l">
              <a:buFont typeface="Arial" pitchFamily="34" charset="0"/>
              <a:buChar char="•"/>
            </a:pPr>
            <a:r>
              <a:rPr lang="fr-FR" sz="1800" u="sng" dirty="0" smtClean="0">
                <a:solidFill>
                  <a:schemeClr val="bg1"/>
                </a:solidFill>
              </a:rPr>
              <a:t>Supprimer Parcoursup</a:t>
            </a:r>
          </a:p>
          <a:p>
            <a:pPr marL="266700" indent="-266700" algn="l">
              <a:buFont typeface="Arial" pitchFamily="34" charset="0"/>
              <a:buChar char="•"/>
            </a:pPr>
            <a:r>
              <a:rPr lang="fr-FR" sz="1800" dirty="0" smtClean="0">
                <a:solidFill>
                  <a:schemeClr val="bg1"/>
                </a:solidFill>
              </a:rPr>
              <a:t>Ouvrir plus de place dans les </a:t>
            </a:r>
            <a:r>
              <a:rPr lang="fr-FR" sz="1800" u="sng" dirty="0" smtClean="0">
                <a:solidFill>
                  <a:schemeClr val="bg1"/>
                </a:solidFill>
              </a:rPr>
              <a:t>filières supérieures en tension en partenariat avec les régions</a:t>
            </a:r>
          </a:p>
          <a:p>
            <a:pPr marL="266700" indent="-266700" algn="l">
              <a:buFont typeface="Arial" pitchFamily="34" charset="0"/>
              <a:buChar char="•"/>
            </a:pPr>
            <a:r>
              <a:rPr lang="fr-FR" sz="1800" dirty="0" smtClean="0">
                <a:solidFill>
                  <a:schemeClr val="bg1"/>
                </a:solidFill>
              </a:rPr>
              <a:t>Généraliser l’alternance à l’ensemble des formations</a:t>
            </a:r>
          </a:p>
          <a:p>
            <a:pPr marL="266700" indent="-266700" algn="l">
              <a:buFont typeface="Arial" pitchFamily="34" charset="0"/>
              <a:buChar char="•"/>
            </a:pPr>
            <a:r>
              <a:rPr lang="fr-FR" sz="1800" dirty="0" smtClean="0">
                <a:solidFill>
                  <a:schemeClr val="bg1"/>
                </a:solidFill>
              </a:rPr>
              <a:t>Augmenter  les moyens alloués à la recherche et au développement en matière militaire</a:t>
            </a:r>
          </a:p>
          <a:p>
            <a:pPr marL="266700" indent="-266700" algn="l">
              <a:buFont typeface="Arial" pitchFamily="34" charset="0"/>
              <a:buChar char="•"/>
            </a:pPr>
            <a:r>
              <a:rPr lang="fr-FR" sz="1800" dirty="0" smtClean="0">
                <a:solidFill>
                  <a:schemeClr val="bg1"/>
                </a:solidFill>
              </a:rPr>
              <a:t>Privilégier la recherche publique et atteindre 3 % du PIB dans la recherche et développement autour de 4 odyssées stratégiques (santé, énergie, mobilité, numérique)</a:t>
            </a:r>
            <a:endParaRPr lang="fr-FR" sz="1800" dirty="0">
              <a:solidFill>
                <a:schemeClr val="bg1"/>
              </a:solidFill>
            </a:endParaRP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1 – Formation, recherche, culture</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5229200"/>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4653136"/>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8" name="Rectangle 7"/>
          <p:cNvSpPr/>
          <p:nvPr/>
        </p:nvSpPr>
        <p:spPr>
          <a:xfrm>
            <a:off x="2987824" y="2708920"/>
            <a:ext cx="4572000" cy="2062103"/>
          </a:xfrm>
          <a:prstGeom prst="rect">
            <a:avLst/>
          </a:prstGeom>
        </p:spPr>
        <p:txBody>
          <a:bodyPr>
            <a:spAutoFit/>
          </a:bodyPr>
          <a:lstStyle/>
          <a:p>
            <a:pPr algn="l">
              <a:buFont typeface="Arial" pitchFamily="34" charset="0"/>
              <a:buChar char="•"/>
            </a:pPr>
            <a:r>
              <a:rPr lang="fr-FR" sz="1600" dirty="0" smtClean="0">
                <a:solidFill>
                  <a:schemeClr val="bg1"/>
                </a:solidFill>
              </a:rPr>
              <a:t>Faire du lycée professionnel une voie d’excellence, avec la méthode qui a réussi sur l’apprentissage. </a:t>
            </a:r>
            <a:r>
              <a:rPr lang="fr-FR" sz="1600" u="sng" dirty="0" smtClean="0">
                <a:solidFill>
                  <a:schemeClr val="bg1"/>
                </a:solidFill>
              </a:rPr>
              <a:t>Les périodes passées en stage en entreprise augmenteront de 50%, et les jeunes seront rémunérés.</a:t>
            </a:r>
          </a:p>
          <a:p>
            <a:pPr algn="l">
              <a:buFont typeface="Arial" pitchFamily="34" charset="0"/>
              <a:buChar char="•"/>
            </a:pPr>
            <a:r>
              <a:rPr lang="fr-FR" sz="1600" dirty="0" smtClean="0">
                <a:solidFill>
                  <a:schemeClr val="bg1"/>
                </a:solidFill>
              </a:rPr>
              <a:t>Rendre </a:t>
            </a:r>
            <a:r>
              <a:rPr lang="fr-FR" sz="1600" u="sng" dirty="0" smtClean="0">
                <a:solidFill>
                  <a:schemeClr val="bg1"/>
                </a:solidFill>
              </a:rPr>
              <a:t>Parcoursup plus prévisible </a:t>
            </a:r>
            <a:r>
              <a:rPr lang="fr-FR" sz="1600" dirty="0" smtClean="0">
                <a:solidFill>
                  <a:schemeClr val="bg1"/>
                </a:solidFill>
              </a:rPr>
              <a:t>en donnant les résultats précis des années précédentes et en accompagnant mieux les familles.</a:t>
            </a:r>
            <a:endParaRPr lang="fr-FR" sz="1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1 – Formation, recherche, culture</a:t>
            </a:r>
          </a:p>
        </p:txBody>
      </p:sp>
      <p:pic>
        <p:nvPicPr>
          <p:cNvPr id="5"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971600" y="4149080"/>
            <a:ext cx="1313895" cy="1349406"/>
          </a:xfrm>
          <a:prstGeom prst="ellipse">
            <a:avLst/>
          </a:prstGeom>
          <a:noFill/>
          <a:effectLst>
            <a:outerShdw blurRad="50800" dist="38100" dir="2700000" algn="tl" rotWithShape="0">
              <a:prstClr val="black">
                <a:alpha val="40000"/>
              </a:prstClr>
            </a:outerShdw>
          </a:effectLst>
        </p:spPr>
      </p:pic>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179512" y="5229200"/>
            <a:ext cx="1358283" cy="1367161"/>
          </a:xfrm>
          <a:prstGeom prst="ellipse">
            <a:avLst/>
          </a:prstGeom>
          <a:noFill/>
          <a:effectLst>
            <a:outerShdw blurRad="50800" dist="38100" dir="2700000" algn="tl" rotWithShape="0">
              <a:prstClr val="black">
                <a:alpha val="40000"/>
              </a:prstClr>
            </a:outerShdw>
          </a:effectLst>
        </p:spPr>
      </p:pic>
      <p:pic>
        <p:nvPicPr>
          <p:cNvPr id="9"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1728167" y="5229200"/>
            <a:ext cx="1367161"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35010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52929" name="Rectangle 1"/>
          <p:cNvSpPr>
            <a:spLocks noChangeArrowheads="1"/>
          </p:cNvSpPr>
          <p:nvPr/>
        </p:nvSpPr>
        <p:spPr bwMode="auto">
          <a:xfrm>
            <a:off x="1907704" y="1988840"/>
            <a:ext cx="6615914" cy="1200329"/>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Faire de Parcoursup un vrai outil d’orientation sélective à l’université</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Accueillir des </a:t>
            </a: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premières années universitaires dans les lycées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Développer l’apprentissage en exonérant de toute charge patronale les entreprises </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Rapprocher les </a:t>
            </a: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lycées professionnels des entreprises en confiant les lycées pro aux régions</a:t>
            </a:r>
          </a:p>
          <a:p>
            <a:pPr marL="180975" marR="0" lvl="0" indent="-180975" algn="l" defTabSz="914400" rtl="0" eaLnBrk="0" fontAlgn="base" latinLnBrk="0" hangingPunct="0">
              <a:lnSpc>
                <a:spcPct val="100000"/>
              </a:lnSpc>
              <a:spcBef>
                <a:spcPct val="0"/>
              </a:spcBef>
              <a:spcAft>
                <a:spcPct val="0"/>
              </a:spcAft>
              <a:buClrTx/>
              <a:buSzTx/>
              <a:tabLst/>
            </a:pPr>
            <a:endParaRPr lang="fr-FR" sz="1200" dirty="0">
              <a:solidFill>
                <a:schemeClr val="bg1"/>
              </a:solidFill>
              <a:latin typeface="Arial" pitchFamily="34" charset="0"/>
              <a:ea typeface="Calibri" pitchFamily="34" charset="0"/>
              <a:cs typeface="Arial" pitchFamily="34" charset="0"/>
            </a:endParaRPr>
          </a:p>
          <a:p>
            <a:pPr marL="180975" marR="0" lvl="0" indent="-180975" algn="r" defTabSz="914400" rtl="0" eaLnBrk="0" fontAlgn="base" latinLnBrk="0" hangingPunct="0">
              <a:lnSpc>
                <a:spcPct val="100000"/>
              </a:lnSpc>
              <a:spcBef>
                <a:spcPct val="0"/>
              </a:spcBef>
              <a:spcAft>
                <a:spcPct val="0"/>
              </a:spcAft>
              <a:buClrTx/>
              <a:buSzTx/>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Programme de Valérie Pécresse </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10"/>
          <p:cNvSpPr/>
          <p:nvPr/>
        </p:nvSpPr>
        <p:spPr>
          <a:xfrm>
            <a:off x="3563888" y="4149080"/>
            <a:ext cx="4572000" cy="646331"/>
          </a:xfrm>
          <a:prstGeom prst="rect">
            <a:avLst/>
          </a:prstGeom>
        </p:spPr>
        <p:txBody>
          <a:bodyPr>
            <a:spAutoFit/>
          </a:bodyPr>
          <a:lstStyle/>
          <a:p>
            <a:pPr marL="180975" indent="-180975" algn="l">
              <a:buFont typeface="Arial" pitchFamily="34" charset="0"/>
              <a:buChar char="•"/>
            </a:pPr>
            <a:r>
              <a:rPr lang="fr-FR" sz="1200" dirty="0">
                <a:solidFill>
                  <a:schemeClr val="bg1"/>
                </a:solidFill>
              </a:rPr>
              <a:t>Mieux sélectionner les étudiants </a:t>
            </a:r>
            <a:r>
              <a:rPr lang="fr-FR" sz="1200" dirty="0" smtClean="0">
                <a:solidFill>
                  <a:schemeClr val="bg1"/>
                </a:solidFill>
              </a:rPr>
              <a:t>étrangers</a:t>
            </a:r>
          </a:p>
          <a:p>
            <a:pPr marL="180975" indent="-180975" algn="l">
              <a:buFont typeface="Arial" pitchFamily="34" charset="0"/>
              <a:buChar char="•"/>
            </a:pPr>
            <a:endParaRPr lang="fr-FR" sz="1200" dirty="0">
              <a:solidFill>
                <a:schemeClr val="bg1"/>
              </a:solidFill>
            </a:endParaRPr>
          </a:p>
          <a:p>
            <a:pPr marL="180975" indent="-180975" algn="r"/>
            <a:r>
              <a:rPr lang="fr-FR" sz="1200" dirty="0" smtClean="0">
                <a:solidFill>
                  <a:schemeClr val="bg1"/>
                </a:solidFill>
              </a:rPr>
              <a:t>Programme d’Eric </a:t>
            </a:r>
            <a:r>
              <a:rPr lang="fr-FR" sz="1200" dirty="0" err="1" smtClean="0">
                <a:solidFill>
                  <a:schemeClr val="bg1"/>
                </a:solidFill>
              </a:rPr>
              <a:t>Zemmour</a:t>
            </a:r>
            <a:endParaRPr lang="fr-FR" sz="1200" dirty="0">
              <a:solidFill>
                <a:schemeClr val="bg1"/>
              </a:solidFill>
            </a:endParaRPr>
          </a:p>
        </p:txBody>
      </p:sp>
      <p:pic>
        <p:nvPicPr>
          <p:cNvPr id="12"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04664"/>
            <a:ext cx="7055296" cy="1195536"/>
          </a:xfrm>
        </p:spPr>
        <p:txBody>
          <a:bodyPr/>
          <a:lstStyle/>
          <a:p>
            <a:r>
              <a:rPr lang="fr-FR" sz="3600" dirty="0" smtClean="0">
                <a:solidFill>
                  <a:schemeClr val="tx1"/>
                </a:solidFill>
              </a:rPr>
              <a:t>Thème 2 : Services publics, salaires et temps de travail, laïcité</a:t>
            </a:r>
            <a:endParaRPr lang="fr-FR" sz="36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5"/>
          <p:cNvSpPr/>
          <p:nvPr/>
        </p:nvSpPr>
        <p:spPr>
          <a:xfrm>
            <a:off x="1979712" y="1844824"/>
            <a:ext cx="6624736" cy="4893647"/>
          </a:xfrm>
          <a:prstGeom prst="rect">
            <a:avLst/>
          </a:prstGeom>
        </p:spPr>
        <p:txBody>
          <a:bodyPr wrap="square">
            <a:spAutoFit/>
          </a:bodyPr>
          <a:lstStyle/>
          <a:p>
            <a:pPr lvl="0" algn="just" fontAlgn="auto">
              <a:spcBef>
                <a:spcPts val="0"/>
              </a:spcBef>
              <a:spcAft>
                <a:spcPts val="0"/>
              </a:spcAft>
            </a:pPr>
            <a:r>
              <a:rPr kumimoji="0" lang="fr-FR" sz="800" b="0" i="1" u="none" strike="noStrike" kern="150" cap="none" spc="0" normalizeH="0" baseline="0" noProof="0" dirty="0" smtClean="0">
                <a:ln>
                  <a:noFill/>
                </a:ln>
                <a:solidFill>
                  <a:srgbClr val="000000"/>
                </a:solidFill>
                <a:effectLst/>
                <a:uLnTx/>
                <a:uFillTx/>
                <a:latin typeface="Arial" pitchFamily="34" charset="0"/>
                <a:ea typeface="NSimSun"/>
                <a:cs typeface="Arial" pitchFamily="34" charset="0"/>
              </a:rPr>
              <a:t>Les crises sociales, économiques et écologiques </a:t>
            </a:r>
            <a:r>
              <a:rPr kumimoji="0" lang="fr-FR" sz="800" i="1" u="none" strike="noStrike" kern="150" cap="none" spc="0" normalizeH="0" baseline="0" noProof="0" dirty="0" smtClean="0">
                <a:ln>
                  <a:noFill/>
                </a:ln>
                <a:solidFill>
                  <a:srgbClr val="000000"/>
                </a:solidFill>
                <a:effectLst/>
                <a:uLnTx/>
                <a:uFillTx/>
                <a:latin typeface="Arial" pitchFamily="34" charset="0"/>
                <a:ea typeface="NSimSun"/>
                <a:cs typeface="Arial" pitchFamily="34" charset="0"/>
              </a:rPr>
              <a:t>résultant des politiques néolibérales et des logiques d’austérité </a:t>
            </a:r>
            <a:r>
              <a:rPr kumimoji="0" lang="fr-FR" sz="800" b="0" i="1" u="none" strike="noStrike" kern="150" cap="none" spc="0" normalizeH="0" baseline="0" noProof="0" dirty="0" smtClean="0">
                <a:ln>
                  <a:noFill/>
                </a:ln>
                <a:solidFill>
                  <a:srgbClr val="000000"/>
                </a:solidFill>
                <a:effectLst/>
                <a:uLnTx/>
                <a:uFillTx/>
                <a:latin typeface="Arial" pitchFamily="34" charset="0"/>
                <a:ea typeface="NSimSun"/>
                <a:cs typeface="Arial" pitchFamily="34" charset="0"/>
              </a:rPr>
              <a:t>à l’œuvre depuis plusieurs décennies ont régulièrement rappelé le caractère profondément structurant pour le modèle social de notre pays des services publics et de la Fonction publique qui en assure les principales missions, notamment en garantissant au plus grand nombre l’accès aux droits. Ils sont l’un des outils majeurs pour assurer et améliorer les conditions d’existence de toutes et tous et représentent un puissant levier de répartition de la richesse produite au bénéfice de </a:t>
            </a:r>
            <a:r>
              <a:rPr kumimoji="0" lang="fr-FR" sz="800" b="0" i="1" u="none" strike="noStrike" kern="150" cap="none" spc="0" normalizeH="0" baseline="0" noProof="0" dirty="0" err="1" smtClean="0">
                <a:ln>
                  <a:noFill/>
                </a:ln>
                <a:solidFill>
                  <a:srgbClr val="000000"/>
                </a:solidFill>
                <a:effectLst/>
                <a:uLnTx/>
                <a:uFillTx/>
                <a:latin typeface="Arial" pitchFamily="34" charset="0"/>
                <a:ea typeface="NSimSun"/>
                <a:cs typeface="Arial" pitchFamily="34" charset="0"/>
              </a:rPr>
              <a:t>tou-tes</a:t>
            </a:r>
            <a:r>
              <a:rPr kumimoji="0" lang="fr-FR" sz="800" b="0" i="1" u="none" strike="noStrike" kern="150" cap="none" spc="0" normalizeH="0" baseline="0" noProof="0" dirty="0" smtClean="0">
                <a:ln>
                  <a:noFill/>
                </a:ln>
                <a:solidFill>
                  <a:srgbClr val="000000"/>
                </a:solidFill>
                <a:effectLst/>
                <a:uLnTx/>
                <a:uFillTx/>
                <a:latin typeface="Arial" pitchFamily="34" charset="0"/>
                <a:ea typeface="NSimSun"/>
                <a:cs typeface="Arial" pitchFamily="34" charset="0"/>
              </a:rPr>
              <a:t>, notamment en matière d’accès aux droits. Ils servent l’intérêt général, autant qu’ils en sont constitutif</a:t>
            </a:r>
          </a:p>
          <a:p>
            <a:pPr lvl="0" algn="just" fontAlgn="auto">
              <a:spcBef>
                <a:spcPts val="0"/>
              </a:spcBef>
              <a:spcAft>
                <a:spcPts val="0"/>
              </a:spcAft>
            </a:pPr>
            <a:r>
              <a:rPr kumimoji="0" lang="fr-FR" sz="800" b="0" i="1" u="none" strike="noStrike" kern="150" cap="none" spc="0" normalizeH="0" baseline="0" noProof="0" dirty="0" smtClean="0">
                <a:ln>
                  <a:noFill/>
                </a:ln>
                <a:solidFill>
                  <a:srgbClr val="000000"/>
                </a:solidFill>
                <a:effectLst/>
                <a:uLnTx/>
                <a:uFillTx/>
                <a:latin typeface="Arial" pitchFamily="34" charset="0"/>
                <a:ea typeface="NSimSun"/>
                <a:cs typeface="Arial" pitchFamily="34" charset="0"/>
              </a:rPr>
              <a:t>La crise sanitaire créée par la pandémie de COVID-19 a montré le rôle essentiel des services publics et de leurs missions, aussi bien dans la gestion de la situation sanitaire que pour les réponses à lui apporter. Cette crise a mis en évidence l'état des services publics et leur manque de moyens, conséquences des politiques néolibérales. Malgré les dégradations subies, dans des conditions de sécurité sanitaire précaires l’engagement sans faille des personnels de l’ensemble de la Fonction publique (hospitalière, territoriale, Etat) souvent laissés seuls, a permis d’assurer la continuité des services publics et de répondre sur tout le territoire aux besoins fondamentaux de la populations.</a:t>
            </a:r>
          </a:p>
          <a:p>
            <a:pPr lvl="0" algn="just" fontAlgn="auto">
              <a:spcBef>
                <a:spcPts val="0"/>
              </a:spcBef>
              <a:spcAft>
                <a:spcPts val="0"/>
              </a:spcAft>
              <a:defRPr/>
            </a:pPr>
            <a:r>
              <a:rPr lang="fr-FR" sz="800" i="1" kern="150" dirty="0">
                <a:solidFill>
                  <a:srgbClr val="000000"/>
                </a:solidFill>
                <a:latin typeface="Arial" pitchFamily="34" charset="0"/>
                <a:ea typeface="NSimSun"/>
                <a:cs typeface="Arial" pitchFamily="34" charset="0"/>
              </a:rPr>
              <a:t>La nécessité de les renforcer et de reconnaître l’engagement quotidien de leurs </a:t>
            </a:r>
            <a:r>
              <a:rPr lang="fr-FR" sz="800" i="1" kern="150" dirty="0" err="1">
                <a:solidFill>
                  <a:srgbClr val="000000"/>
                </a:solidFill>
                <a:latin typeface="Arial" pitchFamily="34" charset="0"/>
                <a:ea typeface="NSimSun"/>
                <a:cs typeface="Arial" pitchFamily="34" charset="0"/>
              </a:rPr>
              <a:t>agent-es</a:t>
            </a:r>
            <a:r>
              <a:rPr lang="fr-FR" sz="800" i="1" kern="150" dirty="0">
                <a:solidFill>
                  <a:srgbClr val="000000"/>
                </a:solidFill>
                <a:latin typeface="Arial" pitchFamily="34" charset="0"/>
                <a:ea typeface="NSimSun"/>
                <a:cs typeface="Arial" pitchFamily="34" charset="0"/>
              </a:rPr>
              <a:t> est apparue indispensable au bon fonctionnement de toute la société. Pour la FSU, c’est un point d’appui essentiel pour la défense et la promotion de nos services publics et de la Fonction publique. Cela légitime nos revendications.</a:t>
            </a:r>
            <a:endParaRPr lang="fr-FR" sz="800" i="1" kern="150" dirty="0">
              <a:solidFill>
                <a:srgbClr val="4D4D4D"/>
              </a:solidFill>
              <a:latin typeface="Arial" pitchFamily="34" charset="0"/>
              <a:ea typeface="NSimSun"/>
              <a:cs typeface="Arial" pitchFamily="34" charset="0"/>
            </a:endParaRPr>
          </a:p>
          <a:p>
            <a:pPr lvl="0" algn="just" fontAlgn="auto">
              <a:spcBef>
                <a:spcPts val="0"/>
              </a:spcBef>
              <a:spcAft>
                <a:spcPts val="0"/>
              </a:spcAft>
            </a:pPr>
            <a:r>
              <a:rPr kumimoji="0" lang="fr-FR" sz="800" b="0" i="1" u="none" strike="noStrike" kern="150" cap="none" spc="0" normalizeH="0" baseline="0" noProof="0" dirty="0" smtClean="0">
                <a:ln>
                  <a:noFill/>
                </a:ln>
                <a:solidFill>
                  <a:srgbClr val="000000"/>
                </a:solidFill>
                <a:effectLst/>
                <a:uLnTx/>
                <a:uFillTx/>
                <a:latin typeface="Arial" pitchFamily="34" charset="0"/>
                <a:ea typeface="NSimSun"/>
                <a:cs typeface="Arial" pitchFamily="34" charset="0"/>
              </a:rPr>
              <a:t>À l’inverse, le quinquennat d’Emmanuel Macron est marqué par la poursuite et l’approfondissement de l’offensive néolibérale. Faisant feu de tout bois pour imposer une logique de marchandisation et de concurrence, les principes structurants et les valeurs de la Fonction publique issus du programme du CNR à la Libération et des lois statutaires de 1983-84 sont directement attaqués, notamment celui selon lequel la Fonction publique en tant que celle-ci réalise l’essentiel des missions du service public mises en œuvre par des personnels sous statut.</a:t>
            </a:r>
          </a:p>
          <a:p>
            <a:pPr lvl="0" algn="just" fontAlgn="auto">
              <a:spcBef>
                <a:spcPts val="0"/>
              </a:spcBef>
              <a:spcAft>
                <a:spcPts val="0"/>
              </a:spcAft>
            </a:pPr>
            <a:r>
              <a:rPr kumimoji="0" lang="fr-FR" sz="800" b="0" i="1" u="none" strike="noStrike" kern="150" cap="none" spc="0" normalizeH="0" baseline="0" noProof="0" dirty="0" smtClean="0">
                <a:ln>
                  <a:noFill/>
                </a:ln>
                <a:solidFill>
                  <a:srgbClr val="000000"/>
                </a:solidFill>
                <a:effectLst/>
                <a:uLnTx/>
                <a:uFillTx/>
                <a:latin typeface="Arial" pitchFamily="34" charset="0"/>
                <a:ea typeface="NSimSun"/>
                <a:cs typeface="Arial" pitchFamily="34" charset="0"/>
              </a:rPr>
              <a:t>Le gouvernement redéfinit les orientations stratégiques des politiques publiques tout en se désengageant de leur mise en œuvre sur les collectivités locales et le secteur concurrentiel, en application de son projet néolibéral ou de directives européennes de même objectif. Il enchaîne les réformes, les expérimentations et leur généralisation sans établir le bilan des précédentes. Ce qu’il favorise, c’est une logique de service minimum, à l’opposé de celle de services publics protecteurs et </a:t>
            </a:r>
            <a:r>
              <a:rPr kumimoji="0" lang="fr-FR" sz="800" b="0" i="1" u="none" strike="noStrike" kern="150" cap="none" spc="0" normalizeH="0" baseline="0" noProof="0" dirty="0" err="1" smtClean="0">
                <a:ln>
                  <a:noFill/>
                </a:ln>
                <a:solidFill>
                  <a:srgbClr val="000000"/>
                </a:solidFill>
                <a:effectLst/>
                <a:uLnTx/>
                <a:uFillTx/>
                <a:latin typeface="Arial" pitchFamily="34" charset="0"/>
                <a:ea typeface="NSimSun"/>
                <a:cs typeface="Arial" pitchFamily="34" charset="0"/>
              </a:rPr>
              <a:t>redistributifs</a:t>
            </a:r>
            <a:r>
              <a:rPr kumimoji="0" lang="fr-FR" sz="800" b="0" i="1" u="none" strike="noStrike" kern="150" cap="none" spc="0" normalizeH="0" baseline="0" noProof="0" dirty="0" smtClean="0">
                <a:ln>
                  <a:noFill/>
                </a:ln>
                <a:solidFill>
                  <a:srgbClr val="000000"/>
                </a:solidFill>
                <a:effectLst/>
                <a:uLnTx/>
                <a:uFillTx/>
                <a:latin typeface="Arial" pitchFamily="34" charset="0"/>
                <a:ea typeface="NSimSun"/>
                <a:cs typeface="Arial" pitchFamily="34" charset="0"/>
              </a:rPr>
              <a:t>, clé de voûte de notre modèle social. C’est dans ce contexte de dégradation de la qualité des services publics que s’opèrent des réorganisations de services, des externalisations de services et de missions voire des privatisations. Véritable cheval de Troie, le projet de loi 3DS (décentralisation, différenciation, déconcentration et simplification) vise la fragmentation de l’action publique et de la mise en œuvre des politiques publiques, aggravant les inégalités et affaiblissant l’accès aux droits déjà fortement remis en cause.</a:t>
            </a:r>
          </a:p>
          <a:p>
            <a:pPr lvl="0" algn="just" fontAlgn="auto">
              <a:spcBef>
                <a:spcPts val="0"/>
              </a:spcBef>
              <a:spcAft>
                <a:spcPts val="0"/>
              </a:spcAft>
              <a:defRPr/>
            </a:pPr>
            <a:r>
              <a:rPr lang="fr-FR" sz="800" i="1" kern="150" dirty="0">
                <a:solidFill>
                  <a:srgbClr val="000000"/>
                </a:solidFill>
                <a:latin typeface="Arial" pitchFamily="34" charset="0"/>
                <a:ea typeface="NSimSun"/>
                <a:cs typeface="Arial" pitchFamily="34" charset="0"/>
              </a:rPr>
              <a:t>Pourtant, les mouvements sociaux ont rappelé l’exigence majoritaire dans le pays d’une société plus solidaire, plus </a:t>
            </a:r>
            <a:r>
              <a:rPr lang="fr-FR" sz="800" i="1" kern="150" dirty="0" err="1">
                <a:solidFill>
                  <a:srgbClr val="000000"/>
                </a:solidFill>
                <a:latin typeface="Arial" pitchFamily="34" charset="0"/>
                <a:ea typeface="NSimSun"/>
                <a:cs typeface="Arial" pitchFamily="34" charset="0"/>
              </a:rPr>
              <a:t>redistributive</a:t>
            </a:r>
            <a:r>
              <a:rPr lang="fr-FR" sz="800" i="1" kern="150" dirty="0">
                <a:solidFill>
                  <a:srgbClr val="000000"/>
                </a:solidFill>
                <a:latin typeface="Arial" pitchFamily="34" charset="0"/>
                <a:ea typeface="NSimSun"/>
                <a:cs typeface="Arial" pitchFamily="34" charset="0"/>
              </a:rPr>
              <a:t>, garantissant partout l’accès aux services publics, l’élargissement de leur périmètre et de leurs missions pour répondre à tous les besoins, y compris nouveaux, et notamment ceux liés à l’urgence de la transition écologique que la crise environnementale et climatique impose.</a:t>
            </a:r>
          </a:p>
          <a:p>
            <a:pPr lvl="0" algn="just" fontAlgn="auto">
              <a:spcBef>
                <a:spcPts val="0"/>
              </a:spcBef>
              <a:spcAft>
                <a:spcPts val="0"/>
              </a:spcAft>
              <a:defRPr/>
            </a:pPr>
            <a:r>
              <a:rPr lang="fr-FR" sz="800" i="1" kern="150" dirty="0">
                <a:solidFill>
                  <a:srgbClr val="000000"/>
                </a:solidFill>
                <a:latin typeface="Arial" pitchFamily="34" charset="0"/>
                <a:ea typeface="NSimSun"/>
                <a:cs typeface="Arial" pitchFamily="34" charset="0"/>
              </a:rPr>
              <a:t>Face à ces enjeux, la FSU revendique la nécessité de protéger et renforcer le statut général des fonctionnaires, de créer tous les emplois statutaires et d’allouer tous les budgets nécessaires pour améliorer les conditions de travail et la reconnaissance salariale. Elle s’engagera, comme elle l’a fait dans le mouvement social de novembre 2019 à mars 2020, pour construire dans l’unité la mobilisation pour défendre le système de retraite par répartition intergénérationnel et solidaire, et faire reculer le gouvernement. Elle rejette toute forme de soumission à la concurrence des services publics et de leurs missions. Elle est déterminée à faire avancer ses revendications, en informant pour mobiliser les personnels dans un cadre unitaire le plus large possible, pour obtenir l’abrogation de la loi du 6 août 2019 dite de « transformation de la Fonction publique » et le dynamitage du statut qu’elle organise, levier managérial de l’offensive néolibérale. Elle revendique également l’abrogation de la loi ASAP qui éloigne les </a:t>
            </a:r>
            <a:r>
              <a:rPr lang="fr-FR" sz="800" i="1" kern="150" dirty="0" err="1">
                <a:solidFill>
                  <a:srgbClr val="000000"/>
                </a:solidFill>
                <a:latin typeface="Arial" pitchFamily="34" charset="0"/>
                <a:ea typeface="NSimSun"/>
                <a:cs typeface="Arial" pitchFamily="34" charset="0"/>
              </a:rPr>
              <a:t>usager-es</a:t>
            </a:r>
            <a:r>
              <a:rPr lang="fr-FR" sz="800" i="1" kern="150" dirty="0">
                <a:solidFill>
                  <a:srgbClr val="000000"/>
                </a:solidFill>
                <a:latin typeface="Arial" pitchFamily="34" charset="0"/>
                <a:ea typeface="NSimSun"/>
                <a:cs typeface="Arial" pitchFamily="34" charset="0"/>
              </a:rPr>
              <a:t> des services publics</a:t>
            </a:r>
            <a:r>
              <a:rPr lang="fr-FR" sz="800" i="1" kern="150" dirty="0" smtClean="0">
                <a:solidFill>
                  <a:srgbClr val="000000"/>
                </a:solidFill>
                <a:latin typeface="Arial" pitchFamily="34" charset="0"/>
                <a:ea typeface="NSimSun"/>
                <a:cs typeface="Arial" pitchFamily="34" charset="0"/>
              </a:rPr>
              <a:t>.</a:t>
            </a:r>
          </a:p>
          <a:p>
            <a:pPr algn="r" fontAlgn="auto">
              <a:spcBef>
                <a:spcPts val="0"/>
              </a:spcBef>
              <a:spcAft>
                <a:spcPts val="0"/>
              </a:spcAft>
              <a:defRPr/>
            </a:pPr>
            <a:r>
              <a:rPr lang="fr-FR" sz="800" i="1" dirty="0"/>
              <a:t>Adopté au congrès de Metz, janvier 2022</a:t>
            </a:r>
          </a:p>
          <a:p>
            <a:pPr lvl="0" algn="just" fontAlgn="auto">
              <a:spcBef>
                <a:spcPts val="0"/>
              </a:spcBef>
              <a:spcAft>
                <a:spcPts val="0"/>
              </a:spcAft>
              <a:defRPr/>
            </a:pPr>
            <a:endParaRPr lang="fr-FR" sz="800" i="1" kern="150" dirty="0">
              <a:solidFill>
                <a:srgbClr val="4D4D4D"/>
              </a:solidFill>
              <a:latin typeface="Arial" pitchFamily="34" charset="0"/>
              <a:ea typeface="NSimSun"/>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2 : Services Publics</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Services</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Publics</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lang="fr-FR" sz="3600" b="1" kern="0" dirty="0" smtClean="0">
                <a:solidFill>
                  <a:schemeClr val="bg1"/>
                </a:solidFill>
                <a:latin typeface="Arial" pitchFamily="34" charset="0"/>
                <a:ea typeface="+mj-ea"/>
                <a:cs typeface="Arial" pitchFamily="34" charset="0"/>
              </a:rPr>
              <a:t>Recruter ou supprimer des postes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8" name="Double flèche horizontale 7"/>
          <p:cNvSpPr/>
          <p:nvPr/>
        </p:nvSpPr>
        <p:spPr>
          <a:xfrm>
            <a:off x="467544" y="3212976"/>
            <a:ext cx="8064896" cy="923330"/>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r>
              <a:rPr lang="fr-FR" sz="1800" i="1" dirty="0" smtClean="0"/>
              <a:t>«Suppression de 200 000 postes</a:t>
            </a:r>
            <a:br>
              <a:rPr lang="fr-FR" sz="1800" i="1" dirty="0" smtClean="0"/>
            </a:br>
            <a:r>
              <a:rPr lang="fr-FR" sz="1800" i="1" dirty="0" smtClean="0"/>
              <a:t>de fonctionnaires dans les services</a:t>
            </a:r>
            <a:br>
              <a:rPr lang="fr-FR" sz="1800" i="1" dirty="0" smtClean="0"/>
            </a:br>
            <a:r>
              <a:rPr lang="fr-FR" sz="1800" i="1" dirty="0" err="1" smtClean="0"/>
              <a:t>suradministrés</a:t>
            </a:r>
            <a:r>
              <a:rPr lang="fr-FR" sz="1800" i="1" dirty="0" smtClean="0"/>
              <a:t> » </a:t>
            </a:r>
            <a:r>
              <a:rPr lang="fr-FR" sz="1800" dirty="0" smtClean="0"/>
              <a:t>c’est le projet de </a:t>
            </a:r>
            <a:endParaRPr lang="fr-FR" sz="1800" i="1" dirty="0" smtClean="0"/>
          </a:p>
        </p:txBody>
      </p:sp>
      <p:sp>
        <p:nvSpPr>
          <p:cNvPr id="9" name="Double flèche horizontale 8"/>
          <p:cNvSpPr/>
          <p:nvPr/>
        </p:nvSpPr>
        <p:spPr>
          <a:xfrm>
            <a:off x="1331640"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N. Arthaud</a:t>
            </a:r>
            <a:endParaRPr lang="fr-FR" sz="1800" i="1" dirty="0" smtClean="0"/>
          </a:p>
        </p:txBody>
      </p:sp>
      <p:sp>
        <p:nvSpPr>
          <p:cNvPr id="10" name="Double flèche horizontale 9"/>
          <p:cNvSpPr/>
          <p:nvPr/>
        </p:nvSpPr>
        <p:spPr>
          <a:xfrm>
            <a:off x="1331640" y="539470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E. Macron</a:t>
            </a:r>
            <a:endParaRPr lang="fr-FR" sz="1800" i="1" dirty="0" smtClean="0"/>
          </a:p>
        </p:txBody>
      </p:sp>
      <p:sp>
        <p:nvSpPr>
          <p:cNvPr id="11" name="Double flèche horizontale 10"/>
          <p:cNvSpPr/>
          <p:nvPr/>
        </p:nvSpPr>
        <p:spPr>
          <a:xfrm>
            <a:off x="4788024"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V. Pécresse</a:t>
            </a:r>
            <a:endParaRPr lang="fr-FR" sz="1800" i="1" dirty="0" smtClean="0"/>
          </a:p>
        </p:txBody>
      </p:sp>
      <p:sp>
        <p:nvSpPr>
          <p:cNvPr id="12" name="Double flèche horizontale 11"/>
          <p:cNvSpPr/>
          <p:nvPr/>
        </p:nvSpPr>
        <p:spPr>
          <a:xfrm>
            <a:off x="4788024" y="539470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M. Le Pen</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390525" y="371475"/>
            <a:ext cx="87249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000" b="0" i="0" u="none" strike="noStrike" kern="0" cap="none" spc="0" normalizeH="0" baseline="0" noProof="0" dirty="0" smtClean="0">
                <a:ln>
                  <a:noFill/>
                </a:ln>
                <a:solidFill>
                  <a:schemeClr val="bg1"/>
                </a:solidFill>
                <a:effectLst/>
                <a:uLnTx/>
                <a:uFillTx/>
                <a:latin typeface="+mj-lt"/>
                <a:ea typeface="+mj-ea"/>
                <a:cs typeface="+mj-cs"/>
              </a:rPr>
              <a:t>Les</a:t>
            </a:r>
            <a:r>
              <a:rPr kumimoji="0" lang="fr-FR" sz="4000" b="0" i="0" u="none" strike="noStrike" kern="0" cap="none" spc="0" normalizeH="0" noProof="0" dirty="0" smtClean="0">
                <a:ln>
                  <a:noFill/>
                </a:ln>
                <a:solidFill>
                  <a:schemeClr val="bg1"/>
                </a:solidFill>
                <a:effectLst/>
                <a:uLnTx/>
                <a:uFillTx/>
                <a:latin typeface="+mj-lt"/>
                <a:ea typeface="+mj-ea"/>
                <a:cs typeface="+mj-cs"/>
              </a:rPr>
              <a:t> candidat.es et les programmes </a:t>
            </a:r>
            <a:endParaRPr kumimoji="0" lang="ru-RU" sz="40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1835696" y="3212976"/>
            <a:ext cx="1357312" cy="1358283"/>
          </a:xfrm>
          <a:prstGeom prst="ellipse">
            <a:avLst/>
          </a:prstGeom>
          <a:noFill/>
          <a:effectLst>
            <a:outerShdw blurRad="50800" dist="38100" dir="2700000" algn="tl" rotWithShape="0">
              <a:prstClr val="black">
                <a:alpha val="40000"/>
              </a:prstClr>
            </a:outerShdw>
          </a:effectLst>
        </p:spPr>
      </p:pic>
      <p:pic>
        <p:nvPicPr>
          <p:cNvPr id="6"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179512" y="3356992"/>
            <a:ext cx="1313895" cy="1340528"/>
          </a:xfrm>
          <a:prstGeom prst="ellipse">
            <a:avLst/>
          </a:prstGeom>
          <a:noFill/>
          <a:effectLst>
            <a:outerShdw blurRad="50800" dist="38100" dir="2700000" algn="tl" rotWithShape="0">
              <a:prstClr val="black">
                <a:alpha val="40000"/>
              </a:prstClr>
            </a:outerShdw>
          </a:effectLst>
        </p:spPr>
      </p:pic>
      <p:pic>
        <p:nvPicPr>
          <p:cNvPr id="7"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5076056" y="2852936"/>
            <a:ext cx="1402672" cy="1411550"/>
          </a:xfrm>
          <a:prstGeom prst="ellipse">
            <a:avLst/>
          </a:prstGeom>
          <a:noFill/>
          <a:effectLst>
            <a:outerShdw blurRad="50800" dist="38100" dir="2700000" algn="tl" rotWithShape="0">
              <a:prstClr val="black">
                <a:alpha val="40000"/>
              </a:prstClr>
            </a:outerShdw>
          </a:effectLst>
        </p:spPr>
      </p:pic>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3923928" y="4077072"/>
            <a:ext cx="1340530" cy="1328451"/>
          </a:xfrm>
          <a:prstGeom prst="ellipse">
            <a:avLst/>
          </a:prstGeom>
          <a:noFill/>
          <a:effectLst>
            <a:outerShdw blurRad="50800" dist="38100" dir="2700000" algn="tl" rotWithShape="0">
              <a:prstClr val="black">
                <a:alpha val="40000"/>
              </a:prstClr>
            </a:outerShdw>
          </a:effectLst>
        </p:spPr>
      </p:pic>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3275856" y="2852936"/>
            <a:ext cx="1349406" cy="1340528"/>
          </a:xfrm>
          <a:prstGeom prst="ellipse">
            <a:avLst/>
          </a:prstGeom>
          <a:noFill/>
          <a:effectLst>
            <a:outerShdw blurRad="50800" dist="38100" dir="2700000" algn="tl" rotWithShape="0">
              <a:prstClr val="black">
                <a:alpha val="40000"/>
              </a:prstClr>
            </a:outerShdw>
          </a:effectLst>
        </p:spPr>
      </p:pic>
      <p:pic>
        <p:nvPicPr>
          <p:cNvPr id="10"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7020272" y="2924944"/>
            <a:ext cx="1313895" cy="1349406"/>
          </a:xfrm>
          <a:prstGeom prst="ellipse">
            <a:avLst/>
          </a:prstGeom>
          <a:noFill/>
          <a:effectLst>
            <a:outerShdw blurRad="50800" dist="38100" dir="2700000" algn="tl" rotWithShape="0">
              <a:prstClr val="black">
                <a:alpha val="40000"/>
              </a:prstClr>
            </a:outerShdw>
          </a:effectLst>
        </p:spPr>
      </p:pic>
      <p:pic>
        <p:nvPicPr>
          <p:cNvPr id="11"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1619672" y="4509120"/>
            <a:ext cx="1402672" cy="1402672"/>
          </a:xfrm>
          <a:prstGeom prst="ellipse">
            <a:avLst/>
          </a:prstGeom>
          <a:noFill/>
          <a:effectLst>
            <a:outerShdw blurRad="50800" dist="38100" dir="2700000" algn="tl" rotWithShape="0">
              <a:prstClr val="black">
                <a:alpha val="40000"/>
              </a:prstClr>
            </a:outerShdw>
          </a:effectLst>
        </p:spPr>
      </p:pic>
      <p:pic>
        <p:nvPicPr>
          <p:cNvPr id="12"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6228184" y="4005064"/>
            <a:ext cx="1358283" cy="1367161"/>
          </a:xfrm>
          <a:prstGeom prst="ellipse">
            <a:avLst/>
          </a:prstGeom>
          <a:noFill/>
          <a:effectLst>
            <a:outerShdw blurRad="50800" dist="38100" dir="2700000" algn="tl" rotWithShape="0">
              <a:prstClr val="black">
                <a:alpha val="40000"/>
              </a:prstClr>
            </a:outerShdw>
          </a:effectLst>
        </p:spPr>
      </p:pic>
      <p:pic>
        <p:nvPicPr>
          <p:cNvPr id="13"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7776839" y="4005064"/>
            <a:ext cx="1367161" cy="1367161"/>
          </a:xfrm>
          <a:prstGeom prst="ellipse">
            <a:avLst/>
          </a:prstGeom>
          <a:noFill/>
          <a:effectLst>
            <a:outerShdw blurRad="50800" dist="38100" dir="2700000" algn="tl" rotWithShape="0">
              <a:prstClr val="black">
                <a:alpha val="40000"/>
              </a:prstClr>
            </a:outerShdw>
          </a:effectLst>
        </p:spPr>
      </p:pic>
      <p:sp>
        <p:nvSpPr>
          <p:cNvPr id="16" name="ZoneTexte 15"/>
          <p:cNvSpPr txBox="1"/>
          <p:nvPr/>
        </p:nvSpPr>
        <p:spPr>
          <a:xfrm>
            <a:off x="-324544"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sp>
        <p:nvSpPr>
          <p:cNvPr id="18" name="ZoneTexte 17"/>
          <p:cNvSpPr txBox="1"/>
          <p:nvPr/>
        </p:nvSpPr>
        <p:spPr>
          <a:xfrm>
            <a:off x="1187624"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19" name="ZoneTexte 18"/>
          <p:cNvSpPr txBox="1"/>
          <p:nvPr/>
        </p:nvSpPr>
        <p:spPr>
          <a:xfrm>
            <a:off x="2987824" y="1772816"/>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20" name="ZoneTexte 19"/>
          <p:cNvSpPr txBox="1"/>
          <p:nvPr/>
        </p:nvSpPr>
        <p:spPr>
          <a:xfrm>
            <a:off x="4499992" y="2276872"/>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sp>
        <p:nvSpPr>
          <p:cNvPr id="21" name="ZoneTexte 20"/>
          <p:cNvSpPr txBox="1"/>
          <p:nvPr/>
        </p:nvSpPr>
        <p:spPr>
          <a:xfrm>
            <a:off x="6372200" y="1772816"/>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cxnSp>
        <p:nvCxnSpPr>
          <p:cNvPr id="23" name="Connecteur droit avec flèche 22"/>
          <p:cNvCxnSpPr/>
          <p:nvPr/>
        </p:nvCxnSpPr>
        <p:spPr bwMode="auto">
          <a:xfrm>
            <a:off x="-324544" y="2636912"/>
            <a:ext cx="914400" cy="914400"/>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pic>
        <p:nvPicPr>
          <p:cNvPr id="24" name="Picture 4" descr="https://assets-decodeurs.lemonde.fr/decodeurs/assets/presidentielle2022/arthaudnathalie.jpg"/>
          <p:cNvPicPr>
            <a:picLocks noChangeAspect="1" noChangeArrowheads="1"/>
          </p:cNvPicPr>
          <p:nvPr/>
        </p:nvPicPr>
        <p:blipFill>
          <a:blip r:embed="rId3" cstate="print"/>
          <a:srcRect/>
          <a:stretch>
            <a:fillRect/>
          </a:stretch>
        </p:blipFill>
        <p:spPr bwMode="auto">
          <a:xfrm>
            <a:off x="251520" y="4797152"/>
            <a:ext cx="1224136" cy="1224136"/>
          </a:xfrm>
          <a:prstGeom prst="ellipse">
            <a:avLst/>
          </a:prstGeom>
          <a:noFill/>
          <a:ln w="38100">
            <a:solidFill>
              <a:schemeClr val="bg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Services</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Publics</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1187624" y="1916832"/>
            <a:ext cx="7344816"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lang="fr-FR" sz="3600" b="1" kern="0" dirty="0" smtClean="0">
                <a:solidFill>
                  <a:schemeClr val="bg1"/>
                </a:solidFill>
                <a:latin typeface="Arial" pitchFamily="34" charset="0"/>
                <a:ea typeface="+mj-ea"/>
                <a:cs typeface="Arial" pitchFamily="34" charset="0"/>
              </a:rPr>
              <a:t>Nationaliser ou privatiser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467544" y="3212976"/>
            <a:ext cx="8064896" cy="646331"/>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r>
              <a:rPr lang="fr-FR" sz="1800" i="1" dirty="0" smtClean="0"/>
              <a:t>« </a:t>
            </a:r>
            <a:r>
              <a:rPr lang="fr-FR" sz="1800" dirty="0" smtClean="0">
                <a:latin typeface="Arial" pitchFamily="34" charset="0"/>
                <a:ea typeface="Calibri" pitchFamily="34" charset="0"/>
                <a:cs typeface="Arial" pitchFamily="34" charset="0"/>
              </a:rPr>
              <a:t> </a:t>
            </a:r>
            <a:r>
              <a:rPr lang="fr-FR" sz="1800" i="1" dirty="0" smtClean="0">
                <a:latin typeface="Arial" pitchFamily="34" charset="0"/>
                <a:ea typeface="Calibri" pitchFamily="34" charset="0"/>
                <a:cs typeface="Arial" pitchFamily="34" charset="0"/>
              </a:rPr>
              <a:t>Réappropriation publique et sociale de la SNCF, </a:t>
            </a:r>
            <a:r>
              <a:rPr lang="fr-FR" sz="1800" i="1" dirty="0" err="1" smtClean="0">
                <a:latin typeface="Arial" pitchFamily="34" charset="0"/>
                <a:ea typeface="Calibri" pitchFamily="34" charset="0"/>
                <a:cs typeface="Arial" pitchFamily="34" charset="0"/>
              </a:rPr>
              <a:t>Engie</a:t>
            </a:r>
            <a:r>
              <a:rPr lang="fr-FR" sz="1800" i="1" dirty="0" smtClean="0">
                <a:latin typeface="Arial" pitchFamily="34" charset="0"/>
                <a:ea typeface="Calibri" pitchFamily="34" charset="0"/>
                <a:cs typeface="Arial" pitchFamily="34" charset="0"/>
              </a:rPr>
              <a:t>, La Poste, France Telecom </a:t>
            </a:r>
            <a:r>
              <a:rPr lang="fr-FR" sz="1800" i="1" dirty="0" smtClean="0"/>
              <a:t> » </a:t>
            </a:r>
            <a:r>
              <a:rPr lang="fr-FR" sz="1800" dirty="0" smtClean="0"/>
              <a:t>c’est le programme de </a:t>
            </a:r>
            <a:endParaRPr lang="fr-FR" sz="1800" i="1" dirty="0" smtClean="0"/>
          </a:p>
        </p:txBody>
      </p:sp>
      <p:sp>
        <p:nvSpPr>
          <p:cNvPr id="8" name="Double flèche horizontale 7"/>
          <p:cNvSpPr/>
          <p:nvPr/>
        </p:nvSpPr>
        <p:spPr>
          <a:xfrm>
            <a:off x="1331640"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9" name="Double flèche horizontale 8"/>
          <p:cNvSpPr/>
          <p:nvPr/>
        </p:nvSpPr>
        <p:spPr>
          <a:xfrm>
            <a:off x="1331640" y="539470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E. Macron</a:t>
            </a:r>
            <a:endParaRPr lang="fr-FR" sz="1800" i="1" dirty="0" smtClean="0"/>
          </a:p>
        </p:txBody>
      </p:sp>
      <p:sp>
        <p:nvSpPr>
          <p:cNvPr id="10" name="Double flèche horizontale 9"/>
          <p:cNvSpPr/>
          <p:nvPr/>
        </p:nvSpPr>
        <p:spPr>
          <a:xfrm>
            <a:off x="4788024"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J.L. Mélenchon</a:t>
            </a:r>
            <a:endParaRPr lang="fr-FR" sz="1800" i="1" dirty="0" smtClean="0"/>
          </a:p>
        </p:txBody>
      </p:sp>
      <p:sp>
        <p:nvSpPr>
          <p:cNvPr id="11" name="Double flèche horizontale 10"/>
          <p:cNvSpPr/>
          <p:nvPr/>
        </p:nvSpPr>
        <p:spPr>
          <a:xfrm>
            <a:off x="4788024" y="539470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E. </a:t>
            </a:r>
            <a:r>
              <a:rPr lang="fr-FR" sz="1800" dirty="0" err="1" smtClean="0"/>
              <a:t>Zemmour</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Services</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Publics</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28"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179512" y="3356992"/>
            <a:ext cx="1313895" cy="1340528"/>
          </a:xfrm>
          <a:prstGeom prst="ellipse">
            <a:avLst/>
          </a:prstGeom>
          <a:noFill/>
          <a:effectLst>
            <a:outerShdw blurRad="50800" dist="38100" dir="2700000" algn="tl" rotWithShape="0">
              <a:prstClr val="black">
                <a:alpha val="40000"/>
              </a:prstClr>
            </a:outerShdw>
          </a:effectLst>
        </p:spPr>
      </p:pic>
      <p:sp>
        <p:nvSpPr>
          <p:cNvPr id="29" name="ZoneTexte 28"/>
          <p:cNvSpPr txBox="1"/>
          <p:nvPr/>
        </p:nvSpPr>
        <p:spPr>
          <a:xfrm>
            <a:off x="-396552"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sp>
        <p:nvSpPr>
          <p:cNvPr id="5" name="Rectangle 4"/>
          <p:cNvSpPr/>
          <p:nvPr/>
        </p:nvSpPr>
        <p:spPr>
          <a:xfrm>
            <a:off x="2699792" y="3140968"/>
            <a:ext cx="5886400" cy="954107"/>
          </a:xfrm>
          <a:prstGeom prst="rect">
            <a:avLst/>
          </a:prstGeom>
        </p:spPr>
        <p:txBody>
          <a:bodyPr wrap="square">
            <a:spAutoFit/>
          </a:bodyPr>
          <a:lstStyle/>
          <a:p>
            <a:pPr marL="180975" indent="-180975" algn="l">
              <a:buFont typeface="Arial" pitchFamily="34" charset="0"/>
              <a:buChar char="•"/>
            </a:pPr>
            <a:r>
              <a:rPr lang="fr-FR" sz="2800" dirty="0">
                <a:solidFill>
                  <a:schemeClr val="bg1"/>
                </a:solidFill>
              </a:rPr>
              <a:t>Création d’un </a:t>
            </a:r>
            <a:r>
              <a:rPr lang="fr-FR" sz="2800" u="sng" dirty="0">
                <a:solidFill>
                  <a:schemeClr val="bg1"/>
                </a:solidFill>
              </a:rPr>
              <a:t>million de postes statutaires</a:t>
            </a: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Services Publics</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83568" y="3068960"/>
            <a:ext cx="1357312" cy="1358283"/>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50881" name="Rectangle 1"/>
          <p:cNvSpPr>
            <a:spLocks noChangeArrowheads="1"/>
          </p:cNvSpPr>
          <p:nvPr/>
        </p:nvSpPr>
        <p:spPr bwMode="auto">
          <a:xfrm>
            <a:off x="3059832" y="3017857"/>
            <a:ext cx="5616624" cy="230832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Revenir sur les privatisations </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(aéroports, autoroutes, Française des Jeux, etc.)</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Construire un service public de la dépendance pour aider les seniors à rester à domicile</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Engager un plan pluriannuel d’investissement et de développement des services publics dans les Outre-mer en reprenant le plan dessiné dans les mouvements sociaux</a:t>
            </a:r>
            <a:r>
              <a:rPr kumimoji="0" lang="fr-FR" sz="1600" b="0" i="0" u="none" strike="noStrike" cap="none" normalizeH="0" baseline="0" dirty="0" smtClean="0">
                <a:ln>
                  <a:noFill/>
                </a:ln>
                <a:solidFill>
                  <a:schemeClr val="bg1"/>
                </a:solidFill>
                <a:effectLst/>
                <a:latin typeface="Arial" pitchFamily="34" charset="0"/>
                <a:cs typeface="Arial" pitchFamily="34" charset="0"/>
              </a:rPr>
              <a:t> </a:t>
            </a:r>
          </a:p>
          <a:p>
            <a:pPr marL="177800" indent="-177800" algn="l" eaLnBrk="0" hangingPunct="0">
              <a:buFont typeface="Arial" pitchFamily="34" charset="0"/>
              <a:buChar char="•"/>
            </a:pPr>
            <a:r>
              <a:rPr lang="fr-FR" sz="1600" u="sng" dirty="0" smtClean="0">
                <a:solidFill>
                  <a:schemeClr val="bg1"/>
                </a:solidFill>
              </a:rPr>
              <a:t>Titulariser les précaires des trois fonctions publiques</a:t>
            </a: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Services Publics</a:t>
            </a:r>
          </a:p>
        </p:txBody>
      </p:sp>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539552" y="2996952"/>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79553" name="Rectangle 1"/>
          <p:cNvSpPr>
            <a:spLocks noChangeArrowheads="1"/>
          </p:cNvSpPr>
          <p:nvPr/>
        </p:nvSpPr>
        <p:spPr bwMode="auto">
          <a:xfrm>
            <a:off x="2843808" y="2657818"/>
            <a:ext cx="6048672" cy="230832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Engagement d’une réappropriation publique et sociale de la SNCF, </a:t>
            </a:r>
            <a:r>
              <a:rPr kumimoji="0" lang="fr-FR" sz="1600" b="0" i="0" u="sng" strike="noStrike" cap="none" normalizeH="0" baseline="0" dirty="0" err="1" smtClean="0">
                <a:ln>
                  <a:noFill/>
                </a:ln>
                <a:solidFill>
                  <a:schemeClr val="bg1"/>
                </a:solidFill>
                <a:effectLst/>
                <a:latin typeface="Arial" pitchFamily="34" charset="0"/>
                <a:ea typeface="Calibri" pitchFamily="34" charset="0"/>
                <a:cs typeface="Arial" pitchFamily="34" charset="0"/>
              </a:rPr>
              <a:t>Engie</a:t>
            </a: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 La Poste, France Telecom</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Nouveau service public de l’emploi et de la formation professionnelle </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500 000 emplois créés dans la FP et les services publics </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Conception du fonctionnaire citoyen </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Service Public décentraliser du logement pour construire et faire baisser les loyers</a:t>
            </a:r>
            <a:r>
              <a:rPr kumimoji="0" lang="fr-FR" sz="1600" b="0" i="0" u="none" strike="noStrike" cap="none" normalizeH="0" baseline="0" dirty="0" smtClean="0">
                <a:ln>
                  <a:noFill/>
                </a:ln>
                <a:solidFill>
                  <a:schemeClr val="bg1"/>
                </a:solidFill>
                <a:effectLst/>
                <a:latin typeface="Arial" pitchFamily="34" charset="0"/>
                <a:cs typeface="Arial" pitchFamily="34" charset="0"/>
              </a:rPr>
              <a:t> </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cs typeface="Arial" pitchFamily="34" charset="0"/>
              </a:rPr>
              <a:t>Nationaliser les grands secteurs stratégiques</a:t>
            </a: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Services Publics</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827584" y="4221088"/>
            <a:ext cx="1340530" cy="1328451"/>
          </a:xfrm>
          <a:prstGeom prst="ellipse">
            <a:avLst/>
          </a:prstGeom>
          <a:noFill/>
          <a:effectLst>
            <a:outerShdw blurRad="50800" dist="38100" dir="2700000" algn="tl" rotWithShape="0">
              <a:prstClr val="black">
                <a:alpha val="40000"/>
              </a:prstClr>
            </a:outerShdw>
          </a:effectLst>
        </p:spPr>
      </p:pic>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827584" y="2132856"/>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14847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248833" name="Rectangle 1"/>
          <p:cNvSpPr>
            <a:spLocks noChangeArrowheads="1"/>
          </p:cNvSpPr>
          <p:nvPr/>
        </p:nvSpPr>
        <p:spPr bwMode="auto">
          <a:xfrm>
            <a:off x="2987825" y="1886635"/>
            <a:ext cx="5904656" cy="156966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2563" marR="0" lvl="0" indent="-182563"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Nationalisation d’EDF</a:t>
            </a:r>
            <a:endParaRPr kumimoji="0" lang="fr-FR" sz="1600" b="0" i="0" u="sng" strike="noStrike" cap="none" normalizeH="0" baseline="0" dirty="0" smtClean="0">
              <a:ln>
                <a:noFill/>
              </a:ln>
              <a:solidFill>
                <a:schemeClr val="bg1"/>
              </a:solidFill>
              <a:effectLst/>
              <a:latin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Création d’un service public décentralisé pour la rénovation du logement</a:t>
            </a:r>
            <a:endParaRPr kumimoji="0" lang="fr-FR" sz="1600" b="0" i="0" u="none" strike="noStrike" cap="none" normalizeH="0" baseline="0" dirty="0" smtClean="0">
              <a:ln>
                <a:noFill/>
              </a:ln>
              <a:solidFill>
                <a:schemeClr val="bg1"/>
              </a:solidFill>
              <a:effectLst/>
              <a:latin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Gestion directe de l’eau par les municipalités ou intercommunalités</a:t>
            </a:r>
            <a:endParaRPr kumimoji="0" lang="fr-FR" sz="1600" b="0" i="0" u="none" strike="noStrike" cap="none" normalizeH="0" baseline="0" dirty="0" smtClean="0">
              <a:ln>
                <a:noFill/>
              </a:ln>
              <a:solidFill>
                <a:schemeClr val="bg1"/>
              </a:solidFill>
              <a:effectLst/>
              <a:latin typeface="Arial" pitchFamily="34" charset="0"/>
            </a:endParaRPr>
          </a:p>
          <a:p>
            <a:pPr marL="182563" marR="0" lvl="0" indent="-182563"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Développer le service public de la petite enfance avec 200 000 places en crèche</a:t>
            </a:r>
            <a:endParaRPr kumimoji="0" lang="fr-FR" sz="1600" b="0" i="0" u="none" strike="noStrike" cap="none" normalizeH="0" baseline="0" dirty="0" smtClean="0">
              <a:ln>
                <a:noFill/>
              </a:ln>
              <a:solidFill>
                <a:schemeClr val="bg1"/>
              </a:solidFill>
              <a:effectLst/>
              <a:latin typeface="Arial" pitchFamily="34" charset="0"/>
            </a:endParaRPr>
          </a:p>
        </p:txBody>
      </p:sp>
      <p:sp>
        <p:nvSpPr>
          <p:cNvPr id="248834" name="Rectangle 2"/>
          <p:cNvSpPr>
            <a:spLocks noChangeArrowheads="1"/>
          </p:cNvSpPr>
          <p:nvPr/>
        </p:nvSpPr>
        <p:spPr bwMode="auto">
          <a:xfrm>
            <a:off x="2987824" y="4293096"/>
            <a:ext cx="6156176" cy="830997"/>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Un service public d’accompagnement de la perte d’autonomie pour donner vie à la 5</a:t>
            </a:r>
            <a:r>
              <a:rPr kumimoji="0" lang="fr-FR" sz="1600" b="0" i="0" u="none" strike="noStrike" cap="none" normalizeH="0" baseline="30000" dirty="0" smtClean="0">
                <a:ln>
                  <a:noFill/>
                </a:ln>
                <a:solidFill>
                  <a:schemeClr val="bg1"/>
                </a:solidFill>
                <a:effectLst/>
                <a:latin typeface="Calibri" pitchFamily="34" charset="0"/>
                <a:ea typeface="Calibri" pitchFamily="34" charset="0"/>
                <a:cs typeface="Times New Roman" pitchFamily="18" charset="0"/>
              </a:rPr>
              <a:t>ème</a:t>
            </a: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branche</a:t>
            </a:r>
            <a:endParaRPr kumimoji="0" lang="fr-FR" sz="1600" b="0" i="0" u="none" strike="noStrike" cap="none" normalizeH="0" baseline="0" dirty="0" smtClean="0">
              <a:ln>
                <a:noFill/>
              </a:ln>
              <a:solidFill>
                <a:schemeClr val="bg1"/>
              </a:solidFill>
              <a:effectLst/>
              <a:latin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Créer un service public de la petite enfance </a:t>
            </a:r>
            <a:endParaRPr kumimoji="0" lang="fr-FR" sz="1600" b="0" i="0" u="none" strike="noStrike" cap="none" normalizeH="0" baseline="0" dirty="0" smtClean="0">
              <a:ln>
                <a:noFill/>
              </a:ln>
              <a:solidFill>
                <a:schemeClr val="bg1"/>
              </a:solidFill>
              <a:effectLst/>
              <a:latin typeface="Arial" pitchFamily="34" charset="0"/>
            </a:endParaRP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Services Publics</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5229200"/>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4653136"/>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sp>
        <p:nvSpPr>
          <p:cNvPr id="5" name="Rectangle 4"/>
          <p:cNvSpPr/>
          <p:nvPr/>
        </p:nvSpPr>
        <p:spPr>
          <a:xfrm>
            <a:off x="3779912" y="2708920"/>
            <a:ext cx="4572000" cy="1446550"/>
          </a:xfrm>
          <a:prstGeom prst="rect">
            <a:avLst/>
          </a:prstGeom>
        </p:spPr>
        <p:txBody>
          <a:bodyPr>
            <a:spAutoFit/>
          </a:bodyPr>
          <a:lstStyle/>
          <a:p>
            <a:pPr algn="l">
              <a:buFont typeface="Arial" pitchFamily="34" charset="0"/>
              <a:buChar char="•"/>
            </a:pPr>
            <a:r>
              <a:rPr lang="fr-FR" dirty="0" smtClean="0">
                <a:solidFill>
                  <a:schemeClr val="bg1"/>
                </a:solidFill>
              </a:rPr>
              <a:t> « </a:t>
            </a:r>
            <a:r>
              <a:rPr lang="fr-FR" i="1" dirty="0" smtClean="0">
                <a:solidFill>
                  <a:schemeClr val="bg1"/>
                </a:solidFill>
              </a:rPr>
              <a:t>Il faut </a:t>
            </a:r>
            <a:r>
              <a:rPr lang="fr-FR" i="1" u="sng" dirty="0" smtClean="0">
                <a:solidFill>
                  <a:schemeClr val="bg1"/>
                </a:solidFill>
              </a:rPr>
              <a:t>s’attaquer</a:t>
            </a:r>
            <a:r>
              <a:rPr lang="fr-FR" i="1" dirty="0" smtClean="0">
                <a:solidFill>
                  <a:schemeClr val="bg1"/>
                </a:solidFill>
              </a:rPr>
              <a:t> à la structure de l’administration</a:t>
            </a:r>
            <a:r>
              <a:rPr lang="fr-FR" dirty="0" smtClean="0">
                <a:solidFill>
                  <a:schemeClr val="bg1"/>
                </a:solidFill>
              </a:rPr>
              <a:t> »</a:t>
            </a:r>
          </a:p>
          <a:p>
            <a:pPr algn="l"/>
            <a:endParaRPr lang="fr-FR" dirty="0">
              <a:solidFill>
                <a:schemeClr val="bg1"/>
              </a:solidFill>
            </a:endParaRPr>
          </a:p>
          <a:p>
            <a:pPr algn="r"/>
            <a:r>
              <a:rPr lang="fr-FR" sz="1600" dirty="0" smtClean="0">
                <a:solidFill>
                  <a:schemeClr val="bg1"/>
                </a:solidFill>
              </a:rPr>
              <a:t>Un ministre à France info en février 2022</a:t>
            </a:r>
            <a:endParaRPr lang="fr-FR" sz="1600" dirty="0">
              <a:solidFill>
                <a:schemeClr val="bg1"/>
              </a:solidFill>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Services Publics</a:t>
            </a:r>
          </a:p>
        </p:txBody>
      </p:sp>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827584" y="4437112"/>
            <a:ext cx="1358283"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35010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46785" name="Rectangle 1"/>
          <p:cNvSpPr>
            <a:spLocks noChangeArrowheads="1"/>
          </p:cNvSpPr>
          <p:nvPr/>
        </p:nvSpPr>
        <p:spPr bwMode="auto">
          <a:xfrm>
            <a:off x="3563888" y="1916832"/>
            <a:ext cx="4968552" cy="3693319"/>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investissement de 5 milliards d’euros dans les forces de l’ordre  afin de reconquérir les territoires abandonnés de la République.</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obligatoirement une police municipale armée dans les villes de plus de 5000 habitants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Création de brigades « coup de poing » dans les quartiers gangrénés par la délinquance (police, justice, fisc)</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9 milliards d’euros pour recruter 16 000 agents dans les tribunaux</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Service public du soutien scolaire avec des enseignants retraités </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Services Publics</a:t>
            </a:r>
          </a:p>
        </p:txBody>
      </p:sp>
      <p:pic>
        <p:nvPicPr>
          <p:cNvPr id="5"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683568" y="4653136"/>
            <a:ext cx="1313895" cy="1349406"/>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35010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81601" name="Rectangle 1"/>
          <p:cNvSpPr>
            <a:spLocks noChangeArrowheads="1"/>
          </p:cNvSpPr>
          <p:nvPr/>
        </p:nvSpPr>
        <p:spPr bwMode="auto">
          <a:xfrm>
            <a:off x="3563888" y="2852936"/>
            <a:ext cx="4680520" cy="1938992"/>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20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Renationaliser les autoroutes </a:t>
            </a:r>
            <a:r>
              <a:rPr kumimoji="0" lang="fr-FR"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pour baisser de 15% les péages</a:t>
            </a:r>
            <a:endParaRPr kumimoji="0" lang="fr-FR" sz="105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privatiser l’audiovisuel public pour supprimer les 138€ de redevance</a:t>
            </a:r>
            <a:endParaRPr kumimoji="0" lang="fr-FR" sz="105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Porter le budget de la défense à 55 milliards d’euros d’ici 2027</a:t>
            </a:r>
            <a:endParaRPr kumimoji="0" lang="fr-FR" sz="3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Services Publics</a:t>
            </a:r>
          </a:p>
        </p:txBody>
      </p:sp>
      <p:pic>
        <p:nvPicPr>
          <p:cNvPr id="9"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683568" y="4797152"/>
            <a:ext cx="1367161"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35010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80577" name="Rectangle 1"/>
          <p:cNvSpPr>
            <a:spLocks noChangeArrowheads="1"/>
          </p:cNvSpPr>
          <p:nvPr/>
        </p:nvSpPr>
        <p:spPr bwMode="auto">
          <a:xfrm>
            <a:off x="3059832" y="2841903"/>
            <a:ext cx="6084168" cy="203132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Construire 10 000 places de prison supplémentaire</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Privatiser l’audiovisuel public </a:t>
            </a: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et mettre fin à la redevance</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Lutter contre la fraude sociale : imposer un contrôle systématique des allocataires par les organismes sociaux</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Mettre en place une carte vitale à empreintes digitales</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2 : Salaires et temps de travail</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1 : éducation, formation, recherche et culture  </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5"/>
          <p:cNvSpPr/>
          <p:nvPr/>
        </p:nvSpPr>
        <p:spPr>
          <a:xfrm>
            <a:off x="2051720" y="2132856"/>
            <a:ext cx="6912768" cy="4401205"/>
          </a:xfrm>
          <a:prstGeom prst="rect">
            <a:avLst/>
          </a:prstGeom>
        </p:spPr>
        <p:txBody>
          <a:bodyPr wrap="square">
            <a:spAutoFit/>
          </a:bodyPr>
          <a:lstStyle/>
          <a:p>
            <a:pPr algn="just"/>
            <a:r>
              <a:rPr lang="fr-FR" sz="1000" i="1" dirty="0"/>
              <a:t>Préambule, la FSU, une ambition pour l’éducation et la formation, la recherche et la </a:t>
            </a:r>
            <a:r>
              <a:rPr lang="fr-FR" sz="1000" i="1" dirty="0" smtClean="0"/>
              <a:t>culture</a:t>
            </a:r>
          </a:p>
          <a:p>
            <a:pPr algn="just"/>
            <a:r>
              <a:rPr lang="fr-FR" sz="1000" i="1" dirty="0" smtClean="0"/>
              <a:t/>
            </a:r>
            <a:br>
              <a:rPr lang="fr-FR" sz="1000" i="1" dirty="0" smtClean="0"/>
            </a:br>
            <a:r>
              <a:rPr lang="fr-FR" sz="1000" i="1" dirty="0"/>
              <a:t>La crise sanitaire révèle et amplifie les inégalités sociales et territoriales d'éducation et de formation</a:t>
            </a:r>
            <a:r>
              <a:rPr lang="fr-FR" sz="1000" i="1" dirty="0" smtClean="0"/>
              <a:t>.</a:t>
            </a:r>
          </a:p>
          <a:p>
            <a:pPr algn="just"/>
            <a:r>
              <a:rPr lang="fr-FR" sz="1000" i="1" dirty="0" smtClean="0"/>
              <a:t/>
            </a:r>
            <a:br>
              <a:rPr lang="fr-FR" sz="1000" i="1" dirty="0" smtClean="0"/>
            </a:br>
            <a:r>
              <a:rPr lang="fr-FR" sz="1000" i="1" dirty="0"/>
              <a:t>Pour la FSU, la scolarité doit être obligatoire jusqu’à 18 ans. Toutes et tous les jeunes sont éducables et capables, </a:t>
            </a:r>
            <a:r>
              <a:rPr lang="fr-FR" sz="1000" i="1" dirty="0" smtClean="0"/>
              <a:t>sans aucune </a:t>
            </a:r>
            <a:r>
              <a:rPr lang="fr-FR" sz="1000" i="1" dirty="0"/>
              <a:t>exclusion, et doivent pouvoir bénéficier d’éducation et de formation, de la maternelle au supérieur dans le </a:t>
            </a:r>
            <a:r>
              <a:rPr lang="fr-FR" sz="1000" i="1" dirty="0" smtClean="0"/>
              <a:t>cadre d’une </a:t>
            </a:r>
            <a:r>
              <a:rPr lang="fr-FR" sz="1000" i="1" dirty="0"/>
              <a:t>école publique, progressiste et émancipatrice. Cette formation se poursuivra tout au long de leur vie (élèves, </a:t>
            </a:r>
            <a:r>
              <a:rPr lang="fr-FR" sz="1000" i="1" dirty="0" err="1" smtClean="0"/>
              <a:t>étudiant-es</a:t>
            </a:r>
            <a:r>
              <a:rPr lang="fr-FR" sz="1000" i="1" dirty="0"/>
              <a:t>, </a:t>
            </a:r>
            <a:r>
              <a:rPr lang="fr-FR" sz="1000" i="1" dirty="0" err="1"/>
              <a:t>salarié-es</a:t>
            </a:r>
            <a:r>
              <a:rPr lang="fr-FR" sz="1000" i="1" dirty="0"/>
              <a:t>, </a:t>
            </a:r>
            <a:r>
              <a:rPr lang="fr-FR" sz="1000" i="1" dirty="0" err="1"/>
              <a:t>privé-es</a:t>
            </a:r>
            <a:r>
              <a:rPr lang="fr-FR" sz="1000" i="1" dirty="0"/>
              <a:t> d’emploi, retraité-es), condition d'une élévation de leur niveau de savoirs et de savoirs faire, </a:t>
            </a:r>
            <a:r>
              <a:rPr lang="fr-FR" sz="1000" i="1" dirty="0" smtClean="0"/>
              <a:t>de culture </a:t>
            </a:r>
            <a:r>
              <a:rPr lang="fr-FR" sz="1000" i="1" dirty="0"/>
              <a:t>et de qualification, nécessaires à l’émancipation de toutes et tous. Les moyens </a:t>
            </a:r>
            <a:r>
              <a:rPr lang="fr-FR" sz="1000" i="1" dirty="0" smtClean="0"/>
              <a:t>humains devront </a:t>
            </a:r>
            <a:r>
              <a:rPr lang="fr-FR" sz="1000" i="1" dirty="0"/>
              <a:t>être à la hauteur </a:t>
            </a:r>
            <a:r>
              <a:rPr lang="fr-FR" sz="1000" i="1" dirty="0" smtClean="0"/>
              <a:t>des</a:t>
            </a:r>
            <a:r>
              <a:rPr lang="fr-FR" sz="1000" i="1" dirty="0"/>
              <a:t> </a:t>
            </a:r>
            <a:r>
              <a:rPr lang="fr-FR" sz="1000" i="1" dirty="0" smtClean="0"/>
              <a:t>enjeux</a:t>
            </a:r>
            <a:r>
              <a:rPr lang="fr-FR" sz="1000" i="1" dirty="0"/>
              <a:t>. L’éducation et la formation ne sont ni des marchandises, ni des instruments </a:t>
            </a:r>
            <a:r>
              <a:rPr lang="fr-FR" sz="1000" i="1" dirty="0" smtClean="0"/>
              <a:t>au service </a:t>
            </a:r>
            <a:r>
              <a:rPr lang="fr-FR" sz="1000" i="1" dirty="0"/>
              <a:t>de la </a:t>
            </a:r>
            <a:r>
              <a:rPr lang="fr-FR" sz="1000" i="1" dirty="0" smtClean="0"/>
              <a:t>promotion</a:t>
            </a:r>
            <a:r>
              <a:rPr lang="fr-FR" sz="1000" i="1" dirty="0"/>
              <a:t> </a:t>
            </a:r>
            <a:r>
              <a:rPr lang="fr-FR" sz="1000" i="1" dirty="0" smtClean="0"/>
              <a:t>gouvernementale</a:t>
            </a:r>
            <a:r>
              <a:rPr lang="fr-FR" sz="1000" i="1" dirty="0"/>
              <a:t>. Elles sont le fer de lance de la lutte pour l’égalité et contre l'exclusion, </a:t>
            </a:r>
            <a:r>
              <a:rPr lang="fr-FR" sz="1000" i="1" dirty="0" smtClean="0"/>
              <a:t>et</a:t>
            </a:r>
          </a:p>
          <a:p>
            <a:pPr algn="just"/>
            <a:r>
              <a:rPr lang="fr-FR" sz="1000" i="1" dirty="0" smtClean="0"/>
              <a:t>doivent </a:t>
            </a:r>
            <a:r>
              <a:rPr lang="fr-FR" sz="1000" i="1" dirty="0"/>
              <a:t>s'inscrire dans une </a:t>
            </a:r>
            <a:r>
              <a:rPr lang="fr-FR" sz="1000" i="1" dirty="0" smtClean="0"/>
              <a:t>visée </a:t>
            </a:r>
            <a:r>
              <a:rPr lang="fr-FR" sz="1000" i="1" dirty="0" err="1" smtClean="0"/>
              <a:t>démocratisante</a:t>
            </a:r>
            <a:r>
              <a:rPr lang="fr-FR" sz="1000" i="1" dirty="0" smtClean="0"/>
              <a:t> à long terme et rester une prérogative du service public d’éducation et de formation. À l’heure de l’urgence climatique et des crises sociales et économiques produites par le libéralisme, défendre un projet éducatif porteur d’égalité, donnant à toutes et tous les outils de leur émancipation individuelle et collective, est une nécessité pour que les </a:t>
            </a:r>
            <a:r>
              <a:rPr lang="fr-FR" sz="1000" i="1" dirty="0" err="1" smtClean="0"/>
              <a:t>citoyen·nes</a:t>
            </a:r>
            <a:r>
              <a:rPr lang="fr-FR" sz="1000" i="1" dirty="0"/>
              <a:t> </a:t>
            </a:r>
            <a:r>
              <a:rPr lang="fr-FR" sz="1000" i="1" dirty="0" smtClean="0"/>
              <a:t>d’aujourd’hui et demain œuvrent à une société débarrassée des dominations.</a:t>
            </a:r>
          </a:p>
          <a:p>
            <a:pPr algn="just"/>
            <a:r>
              <a:rPr lang="fr-FR" sz="1000" i="1" dirty="0" smtClean="0"/>
              <a:t/>
            </a:r>
            <a:br>
              <a:rPr lang="fr-FR" sz="1000" i="1" dirty="0" smtClean="0"/>
            </a:br>
            <a:r>
              <a:rPr lang="fr-FR" sz="1000" i="1" dirty="0"/>
              <a:t>La FSU défend le principe d’un service public laïque fort de l’éducation, de la formation et de la recherche doté de </a:t>
            </a:r>
            <a:r>
              <a:rPr lang="fr-FR" sz="1000" i="1" dirty="0" smtClean="0"/>
              <a:t>moyens</a:t>
            </a:r>
            <a:r>
              <a:rPr lang="fr-FR" sz="1000" i="1" dirty="0"/>
              <a:t> </a:t>
            </a:r>
            <a:r>
              <a:rPr lang="fr-FR" sz="1000" i="1" dirty="0" smtClean="0"/>
              <a:t>suffisants</a:t>
            </a:r>
            <a:r>
              <a:rPr lang="fr-FR" sz="1000" i="1" dirty="0"/>
              <a:t>, parce qu’elle sait l'importance de la dimension collective dans la construction du lien social. </a:t>
            </a:r>
            <a:r>
              <a:rPr lang="fr-FR" sz="1000" i="1" dirty="0" smtClean="0"/>
              <a:t>Elle s’est </a:t>
            </a:r>
            <a:r>
              <a:rPr lang="fr-FR" sz="1000" i="1" dirty="0"/>
              <a:t>fixée </a:t>
            </a:r>
            <a:r>
              <a:rPr lang="fr-FR" sz="1000" i="1" dirty="0" smtClean="0"/>
              <a:t>comme</a:t>
            </a:r>
            <a:r>
              <a:rPr lang="fr-FR" sz="1000" i="1" dirty="0"/>
              <a:t> </a:t>
            </a:r>
            <a:r>
              <a:rPr lang="fr-FR" sz="1000" i="1" dirty="0" smtClean="0"/>
              <a:t>but </a:t>
            </a:r>
            <a:r>
              <a:rPr lang="fr-FR" sz="1000" i="1" dirty="0"/>
              <a:t>de lutter contre les inégalités en veillant à la démocratisation de l’accès aux savoirs, pour participer à </a:t>
            </a:r>
            <a:r>
              <a:rPr lang="fr-FR" sz="1000" i="1" dirty="0" smtClean="0"/>
              <a:t>l’émancipation</a:t>
            </a:r>
            <a:r>
              <a:rPr lang="fr-FR" sz="1000" i="1" dirty="0"/>
              <a:t> </a:t>
            </a:r>
            <a:r>
              <a:rPr lang="fr-FR" sz="1000" i="1" dirty="0" smtClean="0"/>
              <a:t>individuelle </a:t>
            </a:r>
            <a:r>
              <a:rPr lang="fr-FR" sz="1000" i="1" dirty="0"/>
              <a:t>et collective. Les financements publics doivent aller aux seuls écoles et établissements </a:t>
            </a:r>
            <a:r>
              <a:rPr lang="fr-FR" sz="1000" i="1" dirty="0" smtClean="0"/>
              <a:t>publics.</a:t>
            </a:r>
            <a:r>
              <a:rPr lang="fr-FR" sz="1000" i="1" dirty="0"/>
              <a:t> </a:t>
            </a:r>
            <a:r>
              <a:rPr lang="fr-FR" sz="1000" i="1" dirty="0" smtClean="0"/>
              <a:t>Plutôt </a:t>
            </a:r>
            <a:r>
              <a:rPr lang="fr-FR" sz="1000" i="1" dirty="0"/>
              <a:t>que de rendre </a:t>
            </a:r>
            <a:r>
              <a:rPr lang="fr-FR" sz="1000" i="1" dirty="0" err="1"/>
              <a:t>chacun·e</a:t>
            </a:r>
            <a:r>
              <a:rPr lang="fr-FR" sz="1000" i="1" dirty="0"/>
              <a:t> responsable de son parcours, d’individualiser les droits, </a:t>
            </a:r>
            <a:r>
              <a:rPr lang="fr-FR" sz="1000" i="1" dirty="0" smtClean="0"/>
              <a:t>les, moyens</a:t>
            </a:r>
            <a:r>
              <a:rPr lang="fr-FR" sz="1000" i="1" dirty="0"/>
              <a:t>, d’exclure celles et </a:t>
            </a:r>
            <a:r>
              <a:rPr lang="fr-FR" sz="1000" i="1" dirty="0" smtClean="0"/>
              <a:t>ceux</a:t>
            </a:r>
            <a:r>
              <a:rPr lang="fr-FR" sz="1000" i="1" dirty="0"/>
              <a:t> </a:t>
            </a:r>
            <a:r>
              <a:rPr lang="fr-FR" sz="1000" i="1" dirty="0" smtClean="0"/>
              <a:t>qui </a:t>
            </a:r>
            <a:r>
              <a:rPr lang="fr-FR" sz="1000" i="1" dirty="0"/>
              <a:t>ne sont pas « dans la norme », il convient de redonner une dimension collective à l’acte de former et d’éduquer</a:t>
            </a:r>
            <a:r>
              <a:rPr lang="fr-FR" sz="1000" i="1" dirty="0" smtClean="0"/>
              <a:t>.</a:t>
            </a:r>
          </a:p>
          <a:p>
            <a:pPr algn="just"/>
            <a:endParaRPr lang="fr-FR" sz="1000" i="1" dirty="0"/>
          </a:p>
          <a:p>
            <a:pPr algn="just"/>
            <a:r>
              <a:rPr lang="fr-FR" sz="1000" i="1" dirty="0" smtClean="0"/>
              <a:t>L’objectif </a:t>
            </a:r>
            <a:r>
              <a:rPr lang="fr-FR" sz="1000" i="1" dirty="0"/>
              <a:t>du thème 1 est de décliner cette ambition et de nous donner les moyens de la faire partager par le plus </a:t>
            </a:r>
            <a:r>
              <a:rPr lang="fr-FR" sz="1000" i="1" dirty="0" smtClean="0"/>
              <a:t>grand</a:t>
            </a:r>
            <a:r>
              <a:rPr lang="fr-FR" sz="1000" i="1" dirty="0"/>
              <a:t> </a:t>
            </a:r>
            <a:r>
              <a:rPr lang="fr-FR" sz="1000" i="1" dirty="0" smtClean="0"/>
              <a:t>nombre</a:t>
            </a:r>
          </a:p>
          <a:p>
            <a:pPr algn="r"/>
            <a:r>
              <a:rPr lang="fr-FR" sz="1000" i="1" dirty="0" smtClean="0"/>
              <a:t>Adopté au congrès de Metz, janvier 2022</a:t>
            </a:r>
            <a:endParaRPr lang="fr-FR" sz="10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8354888"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611560" y="1844824"/>
            <a:ext cx="8208912"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strike="noStrike" kern="0" cap="none" spc="0" normalizeH="0" dirty="0" smtClean="0">
                <a:ln>
                  <a:noFill/>
                </a:ln>
                <a:solidFill>
                  <a:schemeClr val="bg1"/>
                </a:solidFill>
                <a:effectLst/>
                <a:uLnTx/>
                <a:uFillTx/>
                <a:latin typeface="Arial" pitchFamily="34" charset="0"/>
                <a:ea typeface="+mj-ea"/>
                <a:cs typeface="Arial" pitchFamily="34" charset="0"/>
              </a:rPr>
              <a:t> 1 – Salaires : </a:t>
            </a:r>
            <a:r>
              <a:rPr lang="fr-FR" sz="3600" b="1" kern="0" dirty="0" smtClean="0">
                <a:solidFill>
                  <a:schemeClr val="bg1"/>
                </a:solidFill>
                <a:latin typeface="Arial" pitchFamily="34" charset="0"/>
                <a:ea typeface="+mj-ea"/>
                <a:cs typeface="Arial" pitchFamily="34" charset="0"/>
              </a:rPr>
              <a:t>quelle répartition de la richesse produite ?</a:t>
            </a:r>
            <a:endParaRPr kumimoji="0" lang="fr-FR" sz="3600" b="1" i="0"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899592" y="3284984"/>
            <a:ext cx="7344816" cy="646331"/>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r>
              <a:rPr lang="fr-FR" sz="1800" dirty="0" smtClean="0"/>
              <a:t>Augmenter les salaires en diminuant les cotisations, c’est le programme de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M. Le Pen</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E. </a:t>
            </a:r>
            <a:r>
              <a:rPr lang="fr-FR" sz="1800" dirty="0" err="1" smtClean="0"/>
              <a:t>Zemmour</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V. Pécresse</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J.L. Mélenchon</a:t>
            </a:r>
            <a:endParaRPr lang="fr-FR" sz="1800" i="1" dirty="0" smtClean="0"/>
          </a:p>
        </p:txBody>
      </p:sp>
      <p:pic>
        <p:nvPicPr>
          <p:cNvPr id="12" name="Picture 1"/>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2708920"/>
            <a:ext cx="6606480" cy="1938992"/>
          </a:xfrm>
          <a:prstGeom prst="rect">
            <a:avLst/>
          </a:prstGeom>
        </p:spPr>
        <p:txBody>
          <a:bodyPr wrap="square">
            <a:spAutoFit/>
          </a:bodyPr>
          <a:lstStyle/>
          <a:p>
            <a:pPr algn="l"/>
            <a:r>
              <a:rPr lang="fr-FR" i="1" dirty="0" smtClean="0">
                <a:solidFill>
                  <a:schemeClr val="bg1"/>
                </a:solidFill>
              </a:rPr>
              <a:t>Zoom : L'augmentation des salaires nets financés par les salariés dans les programmes de la droite et de l'extrême-droite, par la baisse des cotisations sociales, au détriment du financement de la protection sociale</a:t>
            </a:r>
            <a:endParaRPr lang="fr-FR" i="1" dirty="0">
              <a:solidFill>
                <a:schemeClr val="bg1"/>
              </a:solidFill>
            </a:endParaRPr>
          </a:p>
        </p:txBody>
      </p:sp>
      <p:sp>
        <p:nvSpPr>
          <p:cNvPr id="5" name="Rectangle 4"/>
          <p:cNvSpPr txBox="1">
            <a:spLocks noChangeArrowheads="1"/>
          </p:cNvSpPr>
          <p:nvPr/>
        </p:nvSpPr>
        <p:spPr bwMode="auto">
          <a:xfrm>
            <a:off x="609600" y="565150"/>
            <a:ext cx="8354888"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pic>
        <p:nvPicPr>
          <p:cNvPr id="7" name="Picture 1"/>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Une augmentation des salaires….</a:t>
            </a:r>
            <a:endParaRPr lang="fr-FR" dirty="0"/>
          </a:p>
        </p:txBody>
      </p:sp>
      <p:sp>
        <p:nvSpPr>
          <p:cNvPr id="3" name="Sous-titre 2"/>
          <p:cNvSpPr>
            <a:spLocks noGrp="1"/>
          </p:cNvSpPr>
          <p:nvPr>
            <p:ph type="subTitle" idx="1"/>
          </p:nvPr>
        </p:nvSpPr>
        <p:spPr/>
        <p:txBody>
          <a:bodyPr/>
          <a:lstStyle/>
          <a:p>
            <a:r>
              <a:rPr lang="fr-FR" dirty="0" smtClean="0">
                <a:solidFill>
                  <a:schemeClr val="tx1"/>
                </a:solidFill>
              </a:rPr>
              <a:t>Financée par les salarié.es ! </a:t>
            </a:r>
            <a:endParaRPr lang="fr-FR"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Droite et extrême-droite</a:t>
            </a:r>
            <a:endParaRPr lang="fr-FR" dirty="0"/>
          </a:p>
        </p:txBody>
      </p:sp>
      <p:sp>
        <p:nvSpPr>
          <p:cNvPr id="3" name="Espace réservé du contenu 2"/>
          <p:cNvSpPr>
            <a:spLocks noGrp="1"/>
          </p:cNvSpPr>
          <p:nvPr>
            <p:ph idx="1"/>
          </p:nvPr>
        </p:nvSpPr>
        <p:spPr/>
        <p:txBody>
          <a:bodyPr/>
          <a:lstStyle/>
          <a:p>
            <a:r>
              <a:rPr lang="fr-FR" dirty="0" smtClean="0"/>
              <a:t>Augmentation des salaires ?</a:t>
            </a:r>
          </a:p>
          <a:p>
            <a:pPr>
              <a:buNone/>
            </a:pPr>
            <a:endParaRPr lang="fr-FR" dirty="0" smtClean="0"/>
          </a:p>
          <a:p>
            <a:pPr lvl="1"/>
            <a:r>
              <a:rPr lang="fr-FR" dirty="0" smtClean="0"/>
              <a:t>Salaires nets.</a:t>
            </a:r>
          </a:p>
          <a:p>
            <a:pPr lvl="1">
              <a:buNone/>
            </a:pPr>
            <a:endParaRPr lang="fr-FR" dirty="0" smtClean="0"/>
          </a:p>
          <a:p>
            <a:pPr lvl="1" algn="just"/>
            <a:r>
              <a:rPr lang="fr-FR" dirty="0" smtClean="0"/>
              <a:t>En contrepartie de diminution des cotisations sociales « employeurs ». </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2800" b="1" dirty="0" smtClean="0"/>
              <a:t>Florilège</a:t>
            </a:r>
            <a:endParaRPr lang="fr-FR" sz="2800" b="1" dirty="0"/>
          </a:p>
        </p:txBody>
      </p:sp>
      <p:sp>
        <p:nvSpPr>
          <p:cNvPr id="3" name="Espace réservé du contenu 2"/>
          <p:cNvSpPr>
            <a:spLocks noGrp="1"/>
          </p:cNvSpPr>
          <p:nvPr>
            <p:ph idx="1"/>
          </p:nvPr>
        </p:nvSpPr>
        <p:spPr>
          <a:xfrm>
            <a:off x="457200" y="1000108"/>
            <a:ext cx="8229600" cy="5126055"/>
          </a:xfrm>
        </p:spPr>
        <p:txBody>
          <a:bodyPr>
            <a:normAutofit fontScale="55000" lnSpcReduction="20000"/>
          </a:bodyPr>
          <a:lstStyle/>
          <a:p>
            <a:pPr lvl="0" algn="just"/>
            <a:r>
              <a:rPr lang="fr-FR" dirty="0"/>
              <a:t>VP : « </a:t>
            </a:r>
            <a:r>
              <a:rPr lang="fr-FR" i="1" dirty="0"/>
              <a:t>Augmenter de 10 % en 5 ans le salaire net de ceux qui touchent moins de 2800 euros par mois </a:t>
            </a:r>
            <a:r>
              <a:rPr lang="fr-FR" b="1" i="1" dirty="0"/>
              <a:t>en baissant les charges et si les entreprises n’y parviennent pas, l’Etat prend le relais. </a:t>
            </a:r>
            <a:r>
              <a:rPr lang="fr-FR" i="1" dirty="0"/>
              <a:t>Défiscaliser toutes les heures supplémentaires.</a:t>
            </a:r>
            <a:r>
              <a:rPr lang="fr-FR" dirty="0"/>
              <a:t> » </a:t>
            </a:r>
            <a:endParaRPr lang="fr-FR" dirty="0" smtClean="0"/>
          </a:p>
          <a:p>
            <a:pPr lvl="0" algn="just">
              <a:buNone/>
            </a:pPr>
            <a:endParaRPr lang="fr-FR" dirty="0" smtClean="0"/>
          </a:p>
          <a:p>
            <a:pPr algn="just"/>
            <a:r>
              <a:rPr lang="fr-FR" dirty="0" smtClean="0"/>
              <a:t>EM : « </a:t>
            </a:r>
            <a:r>
              <a:rPr lang="fr-FR" i="1" dirty="0"/>
              <a:t>T</a:t>
            </a:r>
            <a:r>
              <a:rPr lang="fr-FR" i="1" dirty="0" smtClean="0"/>
              <a:t>ripler le plafond de la « </a:t>
            </a:r>
            <a:r>
              <a:rPr lang="fr-FR" b="1" i="1" dirty="0" smtClean="0"/>
              <a:t>prime </a:t>
            </a:r>
            <a:r>
              <a:rPr lang="fr-FR" b="1" i="1" dirty="0" err="1" smtClean="0"/>
              <a:t>Macron</a:t>
            </a:r>
            <a:r>
              <a:rPr lang="fr-FR" b="1" i="1" dirty="0" smtClean="0"/>
              <a:t> </a:t>
            </a:r>
            <a:r>
              <a:rPr lang="fr-FR" i="1" dirty="0" smtClean="0"/>
              <a:t>» qui permet actuellement aux entreprises de verser à leurs salariés jusqu’à 1000 euros </a:t>
            </a:r>
            <a:r>
              <a:rPr lang="fr-FR" b="1" i="1" dirty="0" smtClean="0"/>
              <a:t>sans cotisations sociales ni impôts</a:t>
            </a:r>
            <a:r>
              <a:rPr lang="fr-FR" i="1" dirty="0" smtClean="0"/>
              <a:t>.</a:t>
            </a:r>
            <a:r>
              <a:rPr lang="fr-FR" dirty="0" smtClean="0"/>
              <a:t> » </a:t>
            </a:r>
          </a:p>
          <a:p>
            <a:pPr lvl="0" algn="just"/>
            <a:endParaRPr lang="fr-FR" dirty="0" smtClean="0"/>
          </a:p>
          <a:p>
            <a:pPr lvl="0" algn="just">
              <a:buNone/>
            </a:pPr>
            <a:endParaRPr lang="fr-FR" dirty="0"/>
          </a:p>
          <a:p>
            <a:pPr lvl="0" algn="just"/>
            <a:r>
              <a:rPr lang="fr-FR" dirty="0"/>
              <a:t>MLP : « </a:t>
            </a:r>
            <a:r>
              <a:rPr lang="fr-FR" i="1" dirty="0"/>
              <a:t>Permettre aux entreprises une hausse des salaires de 10% (jusqu'à 3 smic) </a:t>
            </a:r>
            <a:r>
              <a:rPr lang="fr-FR" b="1" i="1" dirty="0"/>
              <a:t>en exonérant cette augmentation de cotisations patronales.</a:t>
            </a:r>
            <a:r>
              <a:rPr lang="fr-FR" dirty="0"/>
              <a:t> » </a:t>
            </a:r>
            <a:endParaRPr lang="fr-FR" dirty="0" smtClean="0"/>
          </a:p>
          <a:p>
            <a:pPr lvl="0" algn="just">
              <a:buNone/>
            </a:pPr>
            <a:endParaRPr lang="fr-FR" dirty="0"/>
          </a:p>
          <a:p>
            <a:pPr lvl="0" algn="just"/>
            <a:r>
              <a:rPr lang="fr-FR" dirty="0"/>
              <a:t>EZ : « </a:t>
            </a:r>
            <a:r>
              <a:rPr lang="fr-FR" i="1" dirty="0"/>
              <a:t>Augmenter le salaire des travailleurs modestes, jusqu’à 100 euros par mois pour le SMIC </a:t>
            </a:r>
            <a:r>
              <a:rPr lang="fr-FR" b="1" i="1" dirty="0"/>
              <a:t>grâce à la baisse des impôts sociaux,  </a:t>
            </a:r>
            <a:r>
              <a:rPr lang="fr-FR" i="1" dirty="0"/>
              <a:t>Exonérer totalement les heures supplémentaires, Créer une prime « zéro charge » au mérite versée par l’employeur et représentant jusqu’à 3 mois de salaire net. </a:t>
            </a:r>
            <a:r>
              <a:rPr lang="fr-FR" dirty="0" smtClean="0"/>
              <a:t>»</a:t>
            </a:r>
          </a:p>
          <a:p>
            <a:pPr lvl="0" algn="just"/>
            <a:endParaRPr lang="fr-FR" dirty="0"/>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a:bodyPr>
          <a:lstStyle/>
          <a:p>
            <a:r>
              <a:rPr lang="fr-FR" sz="2800" b="1" dirty="0" smtClean="0"/>
              <a:t>Exonérations de cotisations sociales</a:t>
            </a:r>
            <a:endParaRPr lang="fr-FR" sz="2800" b="1" dirty="0"/>
          </a:p>
        </p:txBody>
      </p:sp>
      <p:sp>
        <p:nvSpPr>
          <p:cNvPr id="3" name="Espace réservé du contenu 2"/>
          <p:cNvSpPr>
            <a:spLocks noGrp="1"/>
          </p:cNvSpPr>
          <p:nvPr>
            <p:ph idx="1"/>
          </p:nvPr>
        </p:nvSpPr>
        <p:spPr>
          <a:xfrm>
            <a:off x="457200" y="1000108"/>
            <a:ext cx="8229600" cy="5643602"/>
          </a:xfrm>
        </p:spPr>
        <p:txBody>
          <a:bodyPr>
            <a:normAutofit fontScale="92500" lnSpcReduction="20000"/>
          </a:bodyPr>
          <a:lstStyle/>
          <a:p>
            <a:r>
              <a:rPr lang="fr-FR" dirty="0" smtClean="0"/>
              <a:t>Quinzaine de mesures en France depuis 1990.</a:t>
            </a:r>
          </a:p>
          <a:p>
            <a:pPr>
              <a:buNone/>
            </a:pPr>
            <a:endParaRPr lang="fr-FR" dirty="0" smtClean="0"/>
          </a:p>
          <a:p>
            <a:pPr lvl="1"/>
            <a:r>
              <a:rPr lang="fr-FR" dirty="0" smtClean="0"/>
              <a:t>Aucun emploi net créé.</a:t>
            </a:r>
          </a:p>
          <a:p>
            <a:pPr lvl="1">
              <a:buNone/>
            </a:pPr>
            <a:endParaRPr lang="fr-FR" dirty="0" smtClean="0"/>
          </a:p>
          <a:p>
            <a:pPr lvl="1"/>
            <a:r>
              <a:rPr lang="fr-FR" b="1" dirty="0" smtClean="0"/>
              <a:t>Effets d’aubaine.</a:t>
            </a:r>
          </a:p>
          <a:p>
            <a:pPr lvl="1">
              <a:buNone/>
            </a:pPr>
            <a:endParaRPr lang="fr-FR" b="1" dirty="0" smtClean="0"/>
          </a:p>
          <a:p>
            <a:pPr lvl="1"/>
            <a:r>
              <a:rPr lang="fr-FR" b="1" dirty="0" smtClean="0"/>
              <a:t>Effets de substitution</a:t>
            </a:r>
            <a:r>
              <a:rPr lang="fr-FR" dirty="0" smtClean="0"/>
              <a:t>.</a:t>
            </a:r>
          </a:p>
          <a:p>
            <a:pPr lvl="1">
              <a:buNone/>
            </a:pPr>
            <a:endParaRPr lang="fr-FR" dirty="0" smtClean="0"/>
          </a:p>
          <a:p>
            <a:pPr lvl="1"/>
            <a:r>
              <a:rPr lang="fr-FR" dirty="0" smtClean="0"/>
              <a:t>Coût élevé pour les finances publiques et fiscalisation rampante. </a:t>
            </a:r>
          </a:p>
          <a:p>
            <a:pPr lvl="1">
              <a:buNone/>
            </a:pPr>
            <a:endParaRPr lang="fr-FR" dirty="0" smtClean="0"/>
          </a:p>
          <a:p>
            <a:pPr lvl="1"/>
            <a:r>
              <a:rPr lang="fr-FR" dirty="0" smtClean="0"/>
              <a:t>Poursuite de la </a:t>
            </a:r>
            <a:r>
              <a:rPr lang="fr-FR" b="1" dirty="0" smtClean="0"/>
              <a:t>baisse de la part des salaires dans la valeur ajoutée. </a:t>
            </a:r>
            <a:endParaRPr lang="fr-FR"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 xmlns:wne="http://schemas.microsoft.com/office/word/2006/wordml" xmlns:w="http://schemas.openxmlformats.org/wordprocessingml/2006/main" xmlns:w10="urn:schemas-microsoft-com:office:word" xmlns:wp="http://schemas.openxmlformats.org/drawingml/2006/wordprocessingDrawing" xmlns:v="urn:schemas-microsoft-com:vml" xmlns:m="http://schemas.openxmlformats.org/officeDocument/2006/math" xmlns:o="urn:schemas-microsoft-com:office:office" xmlns:ve="http://schemas.openxmlformats.org/markup-compatibility/2006" val="0"/>
              </a:ext>
            </a:extLst>
          </a:blip>
          <a:srcRect/>
          <a:stretch>
            <a:fillRect/>
          </a:stretch>
        </p:blipFill>
        <p:spPr>
          <a:xfrm>
            <a:off x="428596" y="428604"/>
            <a:ext cx="8215370" cy="571504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Salaires et durée du travail</a:t>
            </a:r>
            <a:endParaRPr lang="fr-FR" dirty="0"/>
          </a:p>
        </p:txBody>
      </p:sp>
      <p:sp>
        <p:nvSpPr>
          <p:cNvPr id="3" name="Espace réservé du contenu 2"/>
          <p:cNvSpPr>
            <a:spLocks noGrp="1"/>
          </p:cNvSpPr>
          <p:nvPr>
            <p:ph idx="1"/>
          </p:nvPr>
        </p:nvSpPr>
        <p:spPr/>
        <p:txBody>
          <a:bodyPr/>
          <a:lstStyle/>
          <a:p>
            <a:pPr algn="just"/>
            <a:r>
              <a:rPr lang="fr-FR" dirty="0" smtClean="0"/>
              <a:t>Va de pair avec </a:t>
            </a:r>
            <a:r>
              <a:rPr lang="fr-FR" b="1" dirty="0" smtClean="0"/>
              <a:t>allongement de la durée du travail</a:t>
            </a:r>
            <a:r>
              <a:rPr lang="fr-FR" dirty="0" smtClean="0"/>
              <a:t> et remise en cause des 35 h (défiscalisation des heures supplémentaires). </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Les salaires</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et le temps de travail</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lang="fr-FR" sz="3600" b="1" kern="0" dirty="0" smtClean="0">
                <a:solidFill>
                  <a:schemeClr val="bg1"/>
                </a:solidFill>
                <a:latin typeface="Arial" pitchFamily="34" charset="0"/>
                <a:ea typeface="+mj-ea"/>
                <a:cs typeface="Arial" pitchFamily="34" charset="0"/>
              </a:rPr>
              <a:t>Réduction du temps de travail ou revenu d’existence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467544" y="3470230"/>
            <a:ext cx="8064896" cy="646331"/>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ea typeface="Calibri" pitchFamily="34" charset="0"/>
                <a:cs typeface="Arial" pitchFamily="34" charset="0"/>
              </a:rPr>
              <a:t>Quel candidat propose la </a:t>
            </a:r>
            <a:r>
              <a:rPr lang="fr-FR" sz="1800" i="1" dirty="0" smtClean="0">
                <a:latin typeface="Arial" pitchFamily="34" charset="0"/>
                <a:ea typeface="Calibri" pitchFamily="34" charset="0"/>
                <a:cs typeface="Arial" pitchFamily="34" charset="0"/>
              </a:rPr>
              <a:t>« Création d’un revenu citoyen automatique à partir de 18 ans » </a:t>
            </a:r>
            <a:endParaRPr lang="fr-FR" sz="1800" i="1" dirty="0" smtClean="0">
              <a:latin typeface="Arial" pitchFamily="34" charset="0"/>
              <a:cs typeface="Arial" pitchFamily="34" charset="0"/>
            </a:endParaRP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A. Hidalgo</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F. Roussel </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Y. Jadot</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J.L. Mélenchon</a:t>
            </a:r>
            <a:endParaRPr lang="fr-FR" sz="1800" i="1" dirty="0" smtClean="0"/>
          </a:p>
        </p:txBody>
      </p:sp>
      <p:pic>
        <p:nvPicPr>
          <p:cNvPr id="12" name="Picture 1"/>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2708920"/>
            <a:ext cx="6606480" cy="2062103"/>
          </a:xfrm>
          <a:prstGeom prst="rect">
            <a:avLst/>
          </a:prstGeom>
        </p:spPr>
        <p:txBody>
          <a:bodyPr wrap="square">
            <a:spAutoFit/>
          </a:bodyPr>
          <a:lstStyle/>
          <a:p>
            <a:pPr algn="l"/>
            <a:r>
              <a:rPr lang="fr-FR" sz="3200" i="1" dirty="0" smtClean="0">
                <a:solidFill>
                  <a:schemeClr val="bg1"/>
                </a:solidFill>
              </a:rPr>
              <a:t>Zoom : Revenu d'existence : cheval de Troie du néolibéralisme, renoncement à  l'objectif de plein-emploi, versus une vraie RTT</a:t>
            </a:r>
            <a:endParaRPr lang="fr-FR" sz="3200" i="1" dirty="0">
              <a:solidFill>
                <a:schemeClr val="bg1"/>
              </a:solidFill>
            </a:endParaRPr>
          </a:p>
        </p:txBody>
      </p:sp>
      <p:sp>
        <p:nvSpPr>
          <p:cNvPr id="5" name="Rectangle 4"/>
          <p:cNvSpPr txBox="1">
            <a:spLocks noChangeArrowheads="1"/>
          </p:cNvSpPr>
          <p:nvPr/>
        </p:nvSpPr>
        <p:spPr bwMode="auto">
          <a:xfrm>
            <a:off x="609600" y="565150"/>
            <a:ext cx="8354888"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pic>
        <p:nvPicPr>
          <p:cNvPr id="7" name="Picture 1"/>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1 : Education</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024128"/>
            <a:ext cx="7886700" cy="1581912"/>
          </a:xfrm>
        </p:spPr>
        <p:txBody>
          <a:bodyPr>
            <a:normAutofit fontScale="90000"/>
          </a:bodyPr>
          <a:lstStyle/>
          <a:p>
            <a:pPr algn="ctr"/>
            <a:r>
              <a:rPr lang="fr-FR" b="1" dirty="0" smtClean="0"/>
              <a:t>Le revenu d’existence, </a:t>
            </a:r>
            <a:br>
              <a:rPr lang="fr-FR" b="1" dirty="0" smtClean="0"/>
            </a:br>
            <a:r>
              <a:rPr lang="fr-FR" b="1" dirty="0" smtClean="0"/>
              <a:t>cheval de </a:t>
            </a:r>
            <a:r>
              <a:rPr lang="fr-FR" b="1" dirty="0" err="1" smtClean="0"/>
              <a:t>troie</a:t>
            </a:r>
            <a:r>
              <a:rPr lang="fr-FR" b="1" dirty="0" smtClean="0"/>
              <a:t> du néolibéralisme</a:t>
            </a:r>
            <a:br>
              <a:rPr lang="fr-FR" b="1" dirty="0" smtClean="0"/>
            </a:br>
            <a:endParaRPr lang="fr-FR" dirty="0"/>
          </a:p>
        </p:txBody>
      </p:sp>
      <p:pic>
        <p:nvPicPr>
          <p:cNvPr id="5" name="Picture 1"/>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678427"/>
            <a:ext cx="7886700" cy="398206"/>
          </a:xfrm>
        </p:spPr>
        <p:txBody>
          <a:bodyPr>
            <a:noAutofit/>
          </a:bodyPr>
          <a:lstStyle/>
          <a:p>
            <a:r>
              <a:rPr lang="fr-FR" sz="3200" b="1" dirty="0" smtClean="0">
                <a:latin typeface="+mn-lt"/>
                <a:ea typeface="+mn-ea"/>
                <a:cs typeface="+mn-cs"/>
              </a:rPr>
              <a:t>Le revenu universel ou revenu d’existence : de </a:t>
            </a:r>
            <a:r>
              <a:rPr lang="fr-FR" sz="3200" b="1" dirty="0">
                <a:latin typeface="+mn-lt"/>
                <a:ea typeface="+mn-ea"/>
                <a:cs typeface="+mn-cs"/>
              </a:rPr>
              <a:t>quoi s’agit-il ?</a:t>
            </a:r>
            <a:br>
              <a:rPr lang="fr-FR" sz="3200" b="1" dirty="0">
                <a:latin typeface="+mn-lt"/>
                <a:ea typeface="+mn-ea"/>
                <a:cs typeface="+mn-cs"/>
              </a:rPr>
            </a:br>
            <a:endParaRPr lang="fr-FR" sz="3200" b="1" dirty="0">
              <a:latin typeface="+mn-lt"/>
              <a:ea typeface="+mn-ea"/>
              <a:cs typeface="+mn-cs"/>
            </a:endParaRPr>
          </a:p>
        </p:txBody>
      </p:sp>
      <p:sp>
        <p:nvSpPr>
          <p:cNvPr id="3" name="Espace réservé du contenu 2"/>
          <p:cNvSpPr>
            <a:spLocks noGrp="1"/>
          </p:cNvSpPr>
          <p:nvPr>
            <p:ph idx="1"/>
          </p:nvPr>
        </p:nvSpPr>
        <p:spPr>
          <a:xfrm>
            <a:off x="628650" y="1076633"/>
            <a:ext cx="7886700" cy="5324167"/>
          </a:xfrm>
        </p:spPr>
        <p:txBody>
          <a:bodyPr>
            <a:normAutofit fontScale="85000" lnSpcReduction="10000"/>
          </a:bodyPr>
          <a:lstStyle/>
          <a:p>
            <a:endParaRPr lang="fr-FR" dirty="0" smtClean="0"/>
          </a:p>
          <a:p>
            <a:pPr algn="just"/>
            <a:r>
              <a:rPr lang="fr-FR" sz="3200" dirty="0" smtClean="0"/>
              <a:t>Allocation </a:t>
            </a:r>
            <a:r>
              <a:rPr lang="fr-FR" sz="3200" b="1" dirty="0" smtClean="0"/>
              <a:t>inconditionnelle,</a:t>
            </a:r>
            <a:r>
              <a:rPr lang="fr-FR" sz="3200" dirty="0" smtClean="0"/>
              <a:t> </a:t>
            </a:r>
            <a:r>
              <a:rPr lang="fr-FR" sz="3200" b="1" dirty="0" smtClean="0"/>
              <a:t>individuelle,</a:t>
            </a:r>
            <a:r>
              <a:rPr lang="fr-FR" sz="3200" dirty="0" smtClean="0"/>
              <a:t> </a:t>
            </a:r>
            <a:r>
              <a:rPr lang="fr-FR" sz="3200" b="1" dirty="0" smtClean="0"/>
              <a:t>identique </a:t>
            </a:r>
            <a:r>
              <a:rPr lang="fr-FR" sz="3200" dirty="0" smtClean="0"/>
              <a:t>(forfaitaire).</a:t>
            </a:r>
          </a:p>
          <a:p>
            <a:pPr marL="228600" lvl="1" algn="just">
              <a:spcBef>
                <a:spcPts val="1000"/>
              </a:spcBef>
            </a:pPr>
            <a:r>
              <a:rPr lang="fr-FR" sz="3200" b="1" dirty="0" smtClean="0"/>
              <a:t>Propositions qui diffèrent </a:t>
            </a:r>
          </a:p>
          <a:p>
            <a:pPr marL="685800" lvl="2" algn="just">
              <a:spcBef>
                <a:spcPts val="1000"/>
              </a:spcBef>
            </a:pPr>
            <a:r>
              <a:rPr lang="fr-FR" sz="2800" dirty="0" smtClean="0"/>
              <a:t>par leur </a:t>
            </a:r>
            <a:r>
              <a:rPr lang="fr-FR" sz="2800" b="1" dirty="0" smtClean="0"/>
              <a:t>montant</a:t>
            </a:r>
            <a:r>
              <a:rPr lang="fr-FR" dirty="0" smtClean="0"/>
              <a:t> : </a:t>
            </a:r>
            <a:r>
              <a:rPr lang="fr-FR" sz="2800" dirty="0" smtClean="0"/>
              <a:t>inférieur </a:t>
            </a:r>
            <a:r>
              <a:rPr lang="fr-FR" sz="2800" dirty="0"/>
              <a:t>au RSA, équivalent au RSA, </a:t>
            </a:r>
            <a:r>
              <a:rPr lang="fr-FR" sz="2800" dirty="0" smtClean="0"/>
              <a:t>supérieur (env. seuil de pauvreté).</a:t>
            </a:r>
          </a:p>
          <a:p>
            <a:pPr marL="685800" lvl="2" algn="just">
              <a:spcBef>
                <a:spcPts val="1000"/>
              </a:spcBef>
            </a:pPr>
            <a:r>
              <a:rPr lang="fr-FR" sz="2800" dirty="0"/>
              <a:t>p</a:t>
            </a:r>
            <a:r>
              <a:rPr lang="fr-FR" sz="2800" dirty="0" smtClean="0"/>
              <a:t>ar leur </a:t>
            </a:r>
            <a:r>
              <a:rPr lang="fr-FR" sz="2800" b="1" dirty="0" smtClean="0"/>
              <a:t>principe d’attribution </a:t>
            </a:r>
            <a:r>
              <a:rPr lang="fr-FR" sz="2800" dirty="0" smtClean="0"/>
              <a:t>: droit à l’existence, citoyenneté, contrepartie d’activités non rémunérées.</a:t>
            </a:r>
          </a:p>
          <a:p>
            <a:pPr marL="685800" lvl="2" algn="just">
              <a:spcBef>
                <a:spcPts val="1000"/>
              </a:spcBef>
            </a:pPr>
            <a:r>
              <a:rPr lang="fr-FR" sz="2800" dirty="0" smtClean="0"/>
              <a:t>par leur </a:t>
            </a:r>
            <a:r>
              <a:rPr lang="fr-FR" sz="2800" b="1" dirty="0" smtClean="0"/>
              <a:t>modalité de financement </a:t>
            </a:r>
            <a:r>
              <a:rPr lang="fr-FR" sz="2800" dirty="0" smtClean="0"/>
              <a:t>et leur articulation avec les prestations sociales existantes : suppression totale, suppression partielle, maintien.</a:t>
            </a:r>
          </a:p>
          <a:p>
            <a:pPr marL="685800" lvl="2" algn="just">
              <a:spcBef>
                <a:spcPts val="1000"/>
              </a:spcBef>
            </a:pPr>
            <a:r>
              <a:rPr lang="fr-FR" sz="2800" dirty="0" smtClean="0"/>
              <a:t>Par leur </a:t>
            </a:r>
            <a:r>
              <a:rPr lang="fr-FR" sz="2800" b="1" dirty="0" smtClean="0"/>
              <a:t>objectif.</a:t>
            </a:r>
            <a:endParaRPr lang="fr-FR" sz="2800" b="1" dirty="0"/>
          </a:p>
          <a:p>
            <a:pPr algn="just"/>
            <a:endParaRPr lang="fr-FR" sz="3200" dirty="0"/>
          </a:p>
        </p:txBody>
      </p:sp>
    </p:spTree>
    <p:extLst>
      <p:ext uri="{BB962C8B-B14F-4D97-AF65-F5344CB8AC3E}">
        <p14:creationId xmlns="" xmlns:p14="http://schemas.microsoft.com/office/powerpoint/2010/main" val="634927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668147"/>
          </a:xfrm>
        </p:spPr>
        <p:txBody>
          <a:bodyPr>
            <a:normAutofit fontScale="90000"/>
          </a:bodyPr>
          <a:lstStyle/>
          <a:p>
            <a:r>
              <a:rPr lang="fr-FR" b="1" dirty="0"/>
              <a:t/>
            </a:r>
            <a:br>
              <a:rPr lang="fr-FR" b="1" dirty="0"/>
            </a:br>
            <a:r>
              <a:rPr lang="fr-FR" sz="3600" b="1" dirty="0" smtClean="0">
                <a:latin typeface="+mn-lt"/>
                <a:ea typeface="+mn-ea"/>
                <a:cs typeface="+mn-cs"/>
              </a:rPr>
              <a:t>Deux grandes catégories de propositions.</a:t>
            </a:r>
            <a:endParaRPr lang="fr-FR" sz="3600" b="1" dirty="0">
              <a:latin typeface="+mn-lt"/>
              <a:ea typeface="+mn-ea"/>
              <a:cs typeface="+mn-cs"/>
            </a:endParaRPr>
          </a:p>
        </p:txBody>
      </p:sp>
      <p:sp>
        <p:nvSpPr>
          <p:cNvPr id="3" name="Espace réservé du contenu 2"/>
          <p:cNvSpPr>
            <a:spLocks noGrp="1"/>
          </p:cNvSpPr>
          <p:nvPr>
            <p:ph idx="1"/>
          </p:nvPr>
        </p:nvSpPr>
        <p:spPr/>
        <p:txBody>
          <a:bodyPr>
            <a:normAutofit fontScale="85000" lnSpcReduction="20000"/>
          </a:bodyPr>
          <a:lstStyle/>
          <a:p>
            <a:pPr marL="228600" lvl="1" algn="just">
              <a:spcBef>
                <a:spcPts val="1000"/>
              </a:spcBef>
            </a:pPr>
            <a:r>
              <a:rPr lang="fr-FR" sz="3200" b="1" dirty="0"/>
              <a:t>Conception  « libérale » : </a:t>
            </a:r>
            <a:r>
              <a:rPr lang="fr-FR" sz="3200" dirty="0"/>
              <a:t>pour un fonctionnement plus </a:t>
            </a:r>
            <a:r>
              <a:rPr lang="fr-FR" sz="3200" dirty="0" smtClean="0"/>
              <a:t>flexible du </a:t>
            </a:r>
            <a:r>
              <a:rPr lang="fr-FR" sz="3200" dirty="0"/>
              <a:t>marché du </a:t>
            </a:r>
            <a:r>
              <a:rPr lang="fr-FR" sz="3200" dirty="0" smtClean="0"/>
              <a:t>travail et une « meilleure » gestion de la pauvreté.</a:t>
            </a:r>
          </a:p>
          <a:p>
            <a:pPr marL="0" lvl="1" indent="0" algn="just">
              <a:spcBef>
                <a:spcPts val="1000"/>
              </a:spcBef>
              <a:buNone/>
            </a:pPr>
            <a:endParaRPr lang="fr-FR" sz="3200" dirty="0" smtClean="0"/>
          </a:p>
          <a:p>
            <a:pPr marL="228600" lvl="1" algn="just">
              <a:spcBef>
                <a:spcPts val="1000"/>
              </a:spcBef>
            </a:pPr>
            <a:r>
              <a:rPr lang="fr-FR" sz="3200" b="1" dirty="0" smtClean="0"/>
              <a:t>Conception «</a:t>
            </a:r>
            <a:r>
              <a:rPr lang="fr-FR" sz="3200" b="1" dirty="0"/>
              <a:t> progressiste » </a:t>
            </a:r>
            <a:r>
              <a:rPr lang="fr-FR" sz="3200" b="1" dirty="0" smtClean="0"/>
              <a:t>: </a:t>
            </a:r>
            <a:r>
              <a:rPr lang="fr-FR" sz="3200" dirty="0" smtClean="0"/>
              <a:t>pour une libération du travail et de la société de consommation. </a:t>
            </a:r>
          </a:p>
          <a:p>
            <a:pPr marL="228600" lvl="1" algn="just">
              <a:spcBef>
                <a:spcPts val="1000"/>
              </a:spcBef>
            </a:pPr>
            <a:endParaRPr lang="fr-FR" sz="3200" dirty="0"/>
          </a:p>
          <a:p>
            <a:pPr marL="228600" lvl="1" algn="just">
              <a:spcBef>
                <a:spcPts val="1000"/>
              </a:spcBef>
            </a:pPr>
            <a:r>
              <a:rPr lang="fr-FR" sz="3200" b="1" dirty="0" smtClean="0"/>
              <a:t>Mais la frontière est parfois floue </a:t>
            </a:r>
            <a:r>
              <a:rPr lang="fr-FR" sz="3200" dirty="0" smtClean="0"/>
              <a:t>entre les deux. </a:t>
            </a:r>
          </a:p>
          <a:p>
            <a:pPr marL="228600" lvl="1">
              <a:spcBef>
                <a:spcPts val="1000"/>
              </a:spcBef>
            </a:pPr>
            <a:endParaRPr lang="fr-FR" b="1" dirty="0">
              <a:solidFill>
                <a:schemeClr val="accent1">
                  <a:lumMod val="75000"/>
                </a:schemeClr>
              </a:solidFill>
            </a:endParaRPr>
          </a:p>
          <a:p>
            <a:endParaRPr lang="fr-FR" dirty="0"/>
          </a:p>
        </p:txBody>
      </p:sp>
    </p:spTree>
    <p:extLst>
      <p:ext uri="{BB962C8B-B14F-4D97-AF65-F5344CB8AC3E}">
        <p14:creationId xmlns="" xmlns:p14="http://schemas.microsoft.com/office/powerpoint/2010/main" val="26796466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318269"/>
          </a:xfrm>
        </p:spPr>
        <p:txBody>
          <a:bodyPr>
            <a:noAutofit/>
          </a:bodyPr>
          <a:lstStyle/>
          <a:p>
            <a:pPr algn="ctr"/>
            <a:r>
              <a:rPr lang="fr-FR" sz="2400" b="1" dirty="0" smtClean="0">
                <a:latin typeface="+mn-lt"/>
                <a:ea typeface="+mn-ea"/>
                <a:cs typeface="+mn-cs"/>
              </a:rPr>
              <a:t>Une tentative de chiffrage </a:t>
            </a:r>
            <a:br>
              <a:rPr lang="fr-FR" sz="2400" b="1" dirty="0" smtClean="0">
                <a:latin typeface="+mn-lt"/>
                <a:ea typeface="+mn-ea"/>
                <a:cs typeface="+mn-cs"/>
              </a:rPr>
            </a:br>
            <a:endParaRPr lang="fr-FR" sz="2400" b="1" dirty="0">
              <a:latin typeface="+mn-lt"/>
              <a:ea typeface="+mn-ea"/>
              <a:cs typeface="+mn-cs"/>
            </a:endParaRPr>
          </a:p>
        </p:txBody>
      </p:sp>
      <p:sp>
        <p:nvSpPr>
          <p:cNvPr id="3" name="Espace réservé du contenu 2"/>
          <p:cNvSpPr>
            <a:spLocks noGrp="1"/>
          </p:cNvSpPr>
          <p:nvPr>
            <p:ph idx="1"/>
          </p:nvPr>
        </p:nvSpPr>
        <p:spPr>
          <a:xfrm>
            <a:off x="428596" y="714357"/>
            <a:ext cx="8295352" cy="6000792"/>
          </a:xfrm>
          <a:ln>
            <a:solidFill>
              <a:schemeClr val="tx1"/>
            </a:solidFill>
          </a:ln>
        </p:spPr>
        <p:txBody>
          <a:bodyPr>
            <a:normAutofit fontScale="25000" lnSpcReduction="20000"/>
          </a:bodyPr>
          <a:lstStyle/>
          <a:p>
            <a:pPr marL="265113" indent="-263525" algn="just">
              <a:lnSpc>
                <a:spcPct val="100000"/>
              </a:lnSpc>
              <a:spcBef>
                <a:spcPts val="250"/>
              </a:spcBef>
              <a:spcAft>
                <a:spcPts val="1425"/>
              </a:spcAft>
              <a:buClr>
                <a:srgbClr val="F07F09"/>
              </a:buClr>
              <a:buSzPct val="80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9600" b="1" dirty="0" smtClean="0"/>
              <a:t>1</a:t>
            </a:r>
            <a:r>
              <a:rPr lang="fr-FR" sz="9600" b="1" dirty="0"/>
              <a:t>) </a:t>
            </a:r>
            <a:r>
              <a:rPr lang="fr-FR" sz="9600" b="1" dirty="0">
                <a:solidFill>
                  <a:srgbClr val="0070C0"/>
                </a:solidFill>
              </a:rPr>
              <a:t>Allocation mensuelle de 100 € </a:t>
            </a:r>
            <a:r>
              <a:rPr lang="fr-FR" sz="9600" dirty="0"/>
              <a:t>= 1/5 du RSA  </a:t>
            </a:r>
            <a:r>
              <a:rPr lang="fr-FR" sz="9600" dirty="0" smtClean="0"/>
              <a:t>-</a:t>
            </a:r>
          </a:p>
          <a:p>
            <a:pPr marL="265113" indent="-263525" algn="just">
              <a:lnSpc>
                <a:spcPct val="100000"/>
              </a:lnSpc>
              <a:spcBef>
                <a:spcPts val="25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9600" dirty="0" smtClean="0">
                <a:sym typeface="Wingdings" panose="05000000000000000000" pitchFamily="2" charset="2"/>
              </a:rPr>
              <a:t></a:t>
            </a:r>
            <a:r>
              <a:rPr lang="fr-FR" sz="9600" dirty="0" smtClean="0"/>
              <a:t> </a:t>
            </a:r>
            <a:r>
              <a:rPr lang="fr-FR" sz="9600" dirty="0"/>
              <a:t>80 mds € /an (65 millions * 12 * 100 €) </a:t>
            </a:r>
          </a:p>
          <a:p>
            <a:pPr marL="457200" indent="-455613" algn="just">
              <a:lnSpc>
                <a:spcPct val="100000"/>
              </a:lnSpc>
              <a:spcBef>
                <a:spcPts val="250"/>
              </a:spcBef>
              <a:spcAft>
                <a:spcPts val="1425"/>
              </a:spcAft>
              <a:buClr>
                <a:srgbClr val="F07F09"/>
              </a:buClr>
              <a:buSzPct val="80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9600" b="1" dirty="0"/>
              <a:t>= 3,5 % du PIB</a:t>
            </a:r>
            <a:r>
              <a:rPr lang="fr-FR" sz="9600" dirty="0"/>
              <a:t> (&gt; à Impôt sur le revenu</a:t>
            </a:r>
            <a:r>
              <a:rPr lang="fr-FR" sz="9600" dirty="0" smtClean="0"/>
              <a:t>).</a:t>
            </a:r>
          </a:p>
          <a:p>
            <a:pPr marL="457200" indent="-455613" algn="just">
              <a:lnSpc>
                <a:spcPct val="100000"/>
              </a:lnSpc>
              <a:spcBef>
                <a:spcPts val="250"/>
              </a:spcBef>
              <a:spcAft>
                <a:spcPts val="1425"/>
              </a:spcAft>
              <a:buClr>
                <a:srgbClr val="F07F09"/>
              </a:buClr>
              <a:buSzPct val="80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fr-FR" sz="9600" dirty="0"/>
          </a:p>
          <a:p>
            <a:pPr marL="457200" indent="-455613" algn="just">
              <a:lnSpc>
                <a:spcPct val="100000"/>
              </a:lnSpc>
              <a:spcBef>
                <a:spcPts val="250"/>
              </a:spcBef>
              <a:spcAft>
                <a:spcPts val="1425"/>
              </a:spcAft>
              <a:buClr>
                <a:srgbClr val="F07F09"/>
              </a:buClr>
              <a:buSzPct val="80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fr-FR" sz="9600" dirty="0" smtClean="0"/>
          </a:p>
          <a:p>
            <a:pPr marL="265113" indent="-263525" algn="just">
              <a:lnSpc>
                <a:spcPct val="100000"/>
              </a:lnSpc>
              <a:spcBef>
                <a:spcPts val="25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fr-FR" sz="9600" dirty="0" smtClean="0"/>
          </a:p>
          <a:p>
            <a:pPr marL="265113" indent="-263525" algn="just">
              <a:lnSpc>
                <a:spcPct val="100000"/>
              </a:lnSpc>
              <a:spcBef>
                <a:spcPts val="25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9600" dirty="0" smtClean="0"/>
              <a:t> </a:t>
            </a:r>
            <a:r>
              <a:rPr lang="fr-FR" sz="9600" b="1" dirty="0"/>
              <a:t>2)  </a:t>
            </a:r>
            <a:r>
              <a:rPr lang="fr-FR" sz="9600" b="1" dirty="0">
                <a:solidFill>
                  <a:schemeClr val="accent5"/>
                </a:solidFill>
              </a:rPr>
              <a:t>Allocation de 460 € </a:t>
            </a:r>
            <a:r>
              <a:rPr lang="fr-FR" sz="9600" dirty="0"/>
              <a:t>= RSA </a:t>
            </a:r>
            <a:r>
              <a:rPr lang="fr-FR" sz="9600" dirty="0" smtClean="0"/>
              <a:t>(540 €)  </a:t>
            </a:r>
            <a:r>
              <a:rPr lang="fr-FR" sz="9600" dirty="0" smtClean="0">
                <a:sym typeface="Wingdings" panose="05000000000000000000" pitchFamily="2" charset="2"/>
              </a:rPr>
              <a:t></a:t>
            </a:r>
            <a:r>
              <a:rPr lang="fr-FR" sz="9600" dirty="0" smtClean="0"/>
              <a:t>    360 </a:t>
            </a:r>
            <a:r>
              <a:rPr lang="fr-FR" sz="9600" dirty="0"/>
              <a:t>mds € /an   </a:t>
            </a:r>
            <a:r>
              <a:rPr lang="fr-FR" sz="9600" b="1" dirty="0"/>
              <a:t>= 16 % du PIB. </a:t>
            </a:r>
            <a:r>
              <a:rPr lang="fr-FR" sz="9600" dirty="0"/>
              <a:t>(projet Liber</a:t>
            </a:r>
            <a:r>
              <a:rPr lang="fr-FR" sz="9600" dirty="0" smtClean="0"/>
              <a:t>). </a:t>
            </a:r>
          </a:p>
          <a:p>
            <a:pPr marL="265113" indent="-263525" algn="just">
              <a:lnSpc>
                <a:spcPct val="100000"/>
              </a:lnSpc>
              <a:spcBef>
                <a:spcPts val="25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fr-FR" sz="9600" b="1" dirty="0" smtClean="0"/>
          </a:p>
          <a:p>
            <a:pPr marL="265113" indent="-263525" algn="just">
              <a:lnSpc>
                <a:spcPct val="100000"/>
              </a:lnSpc>
              <a:spcBef>
                <a:spcPts val="25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9600" b="1" dirty="0" smtClean="0"/>
              <a:t> </a:t>
            </a:r>
            <a:r>
              <a:rPr lang="fr-FR" sz="9600" b="1" dirty="0"/>
              <a:t>3) </a:t>
            </a:r>
            <a:r>
              <a:rPr lang="fr-FR" sz="9600" b="1" dirty="0">
                <a:solidFill>
                  <a:schemeClr val="accent5"/>
                </a:solidFill>
              </a:rPr>
              <a:t>Allocation de 800 € </a:t>
            </a:r>
            <a:r>
              <a:rPr lang="fr-FR" sz="9600" b="1" dirty="0" smtClean="0">
                <a:sym typeface="Wingdings" panose="05000000000000000000" pitchFamily="2" charset="2"/>
              </a:rPr>
              <a:t></a:t>
            </a:r>
            <a:r>
              <a:rPr lang="fr-FR" sz="9600" dirty="0" smtClean="0"/>
              <a:t> </a:t>
            </a:r>
            <a:r>
              <a:rPr lang="fr-FR" sz="9600" dirty="0"/>
              <a:t>650 mds € / an  </a:t>
            </a:r>
            <a:endParaRPr lang="fr-FR" sz="9600" dirty="0" smtClean="0"/>
          </a:p>
          <a:p>
            <a:pPr marL="265113" indent="-263525" algn="just">
              <a:lnSpc>
                <a:spcPct val="100000"/>
              </a:lnSpc>
              <a:spcBef>
                <a:spcPts val="25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9600" b="1" dirty="0" smtClean="0"/>
              <a:t>= </a:t>
            </a:r>
            <a:r>
              <a:rPr lang="fr-FR" sz="9600" b="1" dirty="0"/>
              <a:t>28 % du PIB</a:t>
            </a:r>
            <a:r>
              <a:rPr lang="fr-FR" sz="9600" dirty="0"/>
              <a:t>, l’équivalent de l’ensemble de la protection sociale. </a:t>
            </a:r>
          </a:p>
          <a:p>
            <a:pPr marL="265113" indent="-263525" algn="just">
              <a:lnSpc>
                <a:spcPct val="100000"/>
              </a:lnSpc>
              <a:spcBef>
                <a:spcPts val="0"/>
              </a:spcBef>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8000" dirty="0"/>
              <a:t>(D. Clerc, </a:t>
            </a:r>
            <a:r>
              <a:rPr lang="fr-FR" sz="8000" i="1" dirty="0"/>
              <a:t>L'Economie politique </a:t>
            </a:r>
            <a:r>
              <a:rPr lang="fr-FR" sz="8000" dirty="0"/>
              <a:t>n° 071 - juillet 2016)</a:t>
            </a:r>
          </a:p>
          <a:p>
            <a:endParaRPr lang="fr-FR" dirty="0"/>
          </a:p>
        </p:txBody>
      </p:sp>
      <p:sp>
        <p:nvSpPr>
          <p:cNvPr id="6" name="Rectangle 5"/>
          <p:cNvSpPr/>
          <p:nvPr/>
        </p:nvSpPr>
        <p:spPr>
          <a:xfrm>
            <a:off x="500034" y="2285992"/>
            <a:ext cx="8072494"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3525" algn="just">
              <a:lnSpc>
                <a:spcPct val="100000"/>
              </a:lnSpc>
              <a:spcBef>
                <a:spcPts val="25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2000" i="1" dirty="0"/>
              <a:t>Coût des 10 minima sociaux = 24 mds €</a:t>
            </a:r>
          </a:p>
          <a:p>
            <a:pPr marL="265113" indent="-263525" algn="just">
              <a:lnSpc>
                <a:spcPct val="100000"/>
              </a:lnSpc>
              <a:spcBef>
                <a:spcPts val="25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2000" i="1" dirty="0"/>
              <a:t>Seuil de pauvreté : 840 € avant impôts ou prestations sociales, 1000 </a:t>
            </a:r>
            <a:r>
              <a:rPr lang="fr-FR" sz="2000" dirty="0"/>
              <a:t>€ après</a:t>
            </a:r>
            <a:endParaRPr lang="fr-FR" sz="2000" i="1" dirty="0"/>
          </a:p>
        </p:txBody>
      </p:sp>
    </p:spTree>
    <p:extLst>
      <p:ext uri="{BB962C8B-B14F-4D97-AF65-F5344CB8AC3E}">
        <p14:creationId xmlns="" xmlns:p14="http://schemas.microsoft.com/office/powerpoint/2010/main" val="3402600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02894"/>
            <a:ext cx="7886700" cy="741004"/>
          </a:xfrm>
        </p:spPr>
        <p:txBody>
          <a:bodyPr>
            <a:normAutofit fontScale="90000"/>
          </a:bodyPr>
          <a:lstStyle/>
          <a:p>
            <a:r>
              <a:rPr lang="fr-FR" sz="3600" b="1" dirty="0">
                <a:latin typeface="+mn-lt"/>
                <a:ea typeface="+mn-ea"/>
                <a:cs typeface="+mn-cs"/>
              </a:rPr>
              <a:t>La question du financement</a:t>
            </a:r>
            <a:r>
              <a:rPr lang="fr-FR" dirty="0"/>
              <a:t/>
            </a:r>
            <a:br>
              <a:rPr lang="fr-FR" dirty="0"/>
            </a:br>
            <a:endParaRPr lang="fr-FR" dirty="0"/>
          </a:p>
        </p:txBody>
      </p:sp>
      <p:sp>
        <p:nvSpPr>
          <p:cNvPr id="3" name="Espace réservé du contenu 2"/>
          <p:cNvSpPr>
            <a:spLocks noGrp="1"/>
          </p:cNvSpPr>
          <p:nvPr>
            <p:ph idx="1"/>
          </p:nvPr>
        </p:nvSpPr>
        <p:spPr>
          <a:xfrm>
            <a:off x="628650" y="737420"/>
            <a:ext cx="7886700" cy="5825612"/>
          </a:xfrm>
        </p:spPr>
        <p:txBody>
          <a:bodyPr>
            <a:noAutofit/>
          </a:bodyPr>
          <a:lstStyle/>
          <a:p>
            <a:pPr algn="just"/>
            <a:r>
              <a:rPr lang="fr-FR" sz="2400" b="1" dirty="0" smtClean="0"/>
              <a:t>Décalage</a:t>
            </a:r>
            <a:r>
              <a:rPr lang="fr-FR" sz="2400" dirty="0" smtClean="0"/>
              <a:t> considérable entre l’allocation </a:t>
            </a:r>
            <a:r>
              <a:rPr lang="fr-FR" sz="2400" b="1" dirty="0" smtClean="0"/>
              <a:t>individuelle</a:t>
            </a:r>
            <a:r>
              <a:rPr lang="fr-FR" sz="2400" dirty="0" smtClean="0"/>
              <a:t> (qui permet difficilement de sortir de la pauvreté, filet de sécurité), et le montant énorme de la dépense </a:t>
            </a:r>
            <a:r>
              <a:rPr lang="fr-FR" sz="2400" b="1" dirty="0" smtClean="0"/>
              <a:t>globale.</a:t>
            </a:r>
          </a:p>
          <a:p>
            <a:pPr marL="0" indent="0" algn="just">
              <a:buNone/>
            </a:pPr>
            <a:endParaRPr lang="fr-FR" sz="2400" dirty="0" smtClean="0"/>
          </a:p>
          <a:p>
            <a:pPr algn="just"/>
            <a:r>
              <a:rPr lang="fr-FR" sz="2400" b="1" dirty="0" smtClean="0"/>
              <a:t>Aucune proposition d’un niveau suffisant </a:t>
            </a:r>
            <a:r>
              <a:rPr lang="fr-FR" sz="2400" dirty="0" smtClean="0"/>
              <a:t>ne peut fournir de solution de financement en évitant la suppression totale ou partielle de la protection sociale (ou des services publics).</a:t>
            </a:r>
          </a:p>
          <a:p>
            <a:pPr algn="just"/>
            <a:r>
              <a:rPr lang="fr-FR" sz="2400" dirty="0" smtClean="0"/>
              <a:t>Risque de versement d’une somme (500 à 1000 €) </a:t>
            </a:r>
            <a:r>
              <a:rPr lang="fr-FR" sz="2400" b="1" dirty="0" smtClean="0"/>
              <a:t>pour solde de tout compte</a:t>
            </a:r>
            <a:r>
              <a:rPr lang="fr-FR" sz="2400" dirty="0" smtClean="0">
                <a:solidFill>
                  <a:schemeClr val="accent5"/>
                </a:solidFill>
              </a:rPr>
              <a:t> </a:t>
            </a:r>
            <a:r>
              <a:rPr lang="fr-FR" sz="2400" dirty="0" smtClean="0"/>
              <a:t>: payer ses soins, ses études, sa retraite, etc.</a:t>
            </a:r>
          </a:p>
          <a:p>
            <a:pPr marL="0" indent="0" algn="just">
              <a:buNone/>
            </a:pPr>
            <a:r>
              <a:rPr lang="fr-FR" sz="2400" b="1" dirty="0" smtClean="0">
                <a:sym typeface="Wingdings" pitchFamily="2" charset="2"/>
              </a:rPr>
              <a:t> risque d’une société duale et d’inégalités </a:t>
            </a:r>
            <a:r>
              <a:rPr lang="fr-FR" sz="2400" b="1" dirty="0">
                <a:sym typeface="Wingdings" pitchFamily="2" charset="2"/>
              </a:rPr>
              <a:t>accrues </a:t>
            </a:r>
            <a:r>
              <a:rPr lang="fr-FR" sz="2400" dirty="0">
                <a:sym typeface="Wingdings" pitchFamily="2" charset="2"/>
              </a:rPr>
              <a:t>(cf. santé </a:t>
            </a:r>
            <a:r>
              <a:rPr lang="fr-FR" sz="2400" dirty="0" smtClean="0">
                <a:sym typeface="Wingdings" pitchFamily="2" charset="2"/>
              </a:rPr>
              <a:t>Etats-Unis).</a:t>
            </a:r>
            <a:endParaRPr lang="fr-FR" sz="2400" dirty="0"/>
          </a:p>
          <a:p>
            <a:pPr marL="0" indent="0" algn="just">
              <a:buNone/>
            </a:pPr>
            <a:endParaRPr lang="fr-FR" sz="2400" dirty="0" smtClean="0"/>
          </a:p>
        </p:txBody>
      </p:sp>
    </p:spTree>
    <p:extLst>
      <p:ext uri="{BB962C8B-B14F-4D97-AF65-F5344CB8AC3E}">
        <p14:creationId xmlns="" xmlns:p14="http://schemas.microsoft.com/office/powerpoint/2010/main" val="1579336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11507"/>
          </a:xfrm>
        </p:spPr>
        <p:txBody>
          <a:bodyPr>
            <a:noAutofit/>
          </a:bodyPr>
          <a:lstStyle/>
          <a:p>
            <a:r>
              <a:rPr lang="fr-FR" sz="2800" b="1" dirty="0" smtClean="0">
                <a:latin typeface="+mn-lt"/>
                <a:ea typeface="+mn-ea"/>
                <a:cs typeface="+mn-cs"/>
                <a:sym typeface="Wingdings" pitchFamily="2" charset="2"/>
              </a:rPr>
              <a:t>Une liberté plus grande pour le patronat </a:t>
            </a:r>
            <a:br>
              <a:rPr lang="fr-FR" sz="2800" b="1" dirty="0" smtClean="0">
                <a:latin typeface="+mn-lt"/>
                <a:ea typeface="+mn-ea"/>
                <a:cs typeface="+mn-cs"/>
                <a:sym typeface="Wingdings" pitchFamily="2" charset="2"/>
              </a:rPr>
            </a:br>
            <a:endParaRPr lang="fr-FR" sz="2800" b="1" dirty="0">
              <a:latin typeface="+mn-lt"/>
              <a:ea typeface="+mn-ea"/>
              <a:cs typeface="+mn-cs"/>
              <a:sym typeface="Wingdings" pitchFamily="2" charset="2"/>
            </a:endParaRPr>
          </a:p>
        </p:txBody>
      </p:sp>
      <p:sp>
        <p:nvSpPr>
          <p:cNvPr id="3" name="Espace réservé du contenu 2"/>
          <p:cNvSpPr>
            <a:spLocks noGrp="1"/>
          </p:cNvSpPr>
          <p:nvPr>
            <p:ph idx="1"/>
          </p:nvPr>
        </p:nvSpPr>
        <p:spPr>
          <a:xfrm>
            <a:off x="628650" y="1076632"/>
            <a:ext cx="7886700" cy="5633884"/>
          </a:xfrm>
        </p:spPr>
        <p:txBody>
          <a:bodyPr>
            <a:normAutofit fontScale="85000" lnSpcReduction="20000"/>
          </a:bodyPr>
          <a:lstStyle/>
          <a:p>
            <a:pPr marL="0" indent="0" algn="just">
              <a:buNone/>
            </a:pPr>
            <a:endParaRPr lang="fr-FR" b="1" dirty="0" smtClean="0">
              <a:sym typeface="Wingdings" pitchFamily="2" charset="2"/>
            </a:endParaRPr>
          </a:p>
          <a:p>
            <a:pPr lvl="1" algn="just"/>
            <a:r>
              <a:rPr lang="fr-FR" sz="2800" b="1" dirty="0">
                <a:sym typeface="Wingdings" pitchFamily="2" charset="2"/>
              </a:rPr>
              <a:t>Sur l’emploi : </a:t>
            </a:r>
            <a:r>
              <a:rPr lang="fr-FR" sz="2800" dirty="0">
                <a:sym typeface="Wingdings" pitchFamily="2" charset="2"/>
              </a:rPr>
              <a:t>avec le renoncement au plein-emploi, les entreprises seraient </a:t>
            </a:r>
            <a:r>
              <a:rPr lang="fr-FR" sz="2800" b="1" dirty="0">
                <a:sym typeface="Wingdings" pitchFamily="2" charset="2"/>
              </a:rPr>
              <a:t>dédouanées de la responsabilité d’investir et de créer des </a:t>
            </a:r>
            <a:r>
              <a:rPr lang="fr-FR" sz="2800" b="1" dirty="0" smtClean="0">
                <a:sym typeface="Wingdings" pitchFamily="2" charset="2"/>
              </a:rPr>
              <a:t>emplois.  </a:t>
            </a:r>
            <a:r>
              <a:rPr lang="fr-FR" sz="2800" dirty="0" smtClean="0">
                <a:sym typeface="Wingdings" pitchFamily="2" charset="2"/>
              </a:rPr>
              <a:t>Cette proposition est souvent présentée comme une alternative à une </a:t>
            </a:r>
            <a:r>
              <a:rPr lang="fr-FR" sz="2800" b="1" dirty="0" smtClean="0">
                <a:sym typeface="Wingdings" pitchFamily="2" charset="2"/>
              </a:rPr>
              <a:t>RTT collective et égalitaire, </a:t>
            </a:r>
            <a:r>
              <a:rPr lang="fr-FR" sz="2800" dirty="0" smtClean="0">
                <a:sym typeface="Wingdings" pitchFamily="2" charset="2"/>
              </a:rPr>
              <a:t>imposée par la loi.</a:t>
            </a:r>
            <a:endParaRPr lang="fr-FR" sz="2800" dirty="0"/>
          </a:p>
          <a:p>
            <a:pPr marL="457200" lvl="1" indent="0" algn="just">
              <a:buNone/>
            </a:pPr>
            <a:endParaRPr lang="fr-FR" b="1" dirty="0" smtClean="0">
              <a:sym typeface="Wingdings" pitchFamily="2" charset="2"/>
            </a:endParaRPr>
          </a:p>
          <a:p>
            <a:pPr lvl="1" algn="just"/>
            <a:r>
              <a:rPr lang="fr-FR" sz="2800" b="1" dirty="0" smtClean="0">
                <a:sym typeface="Wingdings" pitchFamily="2" charset="2"/>
              </a:rPr>
              <a:t>Sur les salaires : </a:t>
            </a:r>
          </a:p>
          <a:p>
            <a:pPr lvl="2" algn="just"/>
            <a:r>
              <a:rPr lang="fr-FR" sz="2800" b="1" dirty="0">
                <a:sym typeface="Wingdings" pitchFamily="2" charset="2"/>
              </a:rPr>
              <a:t>P</a:t>
            </a:r>
            <a:r>
              <a:rPr lang="fr-FR" sz="2800" b="1" dirty="0" smtClean="0">
                <a:sym typeface="Wingdings" pitchFamily="2" charset="2"/>
              </a:rPr>
              <a:t>ossibilité </a:t>
            </a:r>
            <a:r>
              <a:rPr lang="fr-FR" sz="2800" b="1" dirty="0">
                <a:sym typeface="Wingdings" pitchFamily="2" charset="2"/>
              </a:rPr>
              <a:t>pour les employeurs d’</a:t>
            </a:r>
            <a:r>
              <a:rPr lang="fr-FR" sz="2800" b="1" dirty="0"/>
              <a:t>abaisser le coût du </a:t>
            </a:r>
            <a:r>
              <a:rPr lang="fr-FR" sz="2800" b="1" dirty="0" smtClean="0"/>
              <a:t>travail, </a:t>
            </a:r>
            <a:r>
              <a:rPr lang="fr-FR" sz="2800" dirty="0"/>
              <a:t>les bas salaires étant complétés par un revenu fourni par la </a:t>
            </a:r>
            <a:r>
              <a:rPr lang="fr-FR" sz="2800" dirty="0" smtClean="0"/>
              <a:t>collectivité.</a:t>
            </a:r>
          </a:p>
          <a:p>
            <a:pPr lvl="2" algn="just"/>
            <a:endParaRPr lang="fr-FR" sz="2800" b="1" dirty="0" smtClean="0"/>
          </a:p>
          <a:p>
            <a:pPr lvl="2" algn="just"/>
            <a:r>
              <a:rPr lang="fr-FR" sz="2800" b="1" dirty="0" smtClean="0"/>
              <a:t>Le partage se ferait entre salariés et chômeurs, sans toucher à la part des profits, </a:t>
            </a:r>
            <a:r>
              <a:rPr lang="fr-FR" sz="2800" dirty="0" smtClean="0"/>
              <a:t>alors que la part des salaires dans la valeur ajoutée n’a cessé de diminuer depuis 30 ans.</a:t>
            </a:r>
            <a:endParaRPr lang="fr-FR" sz="2800" dirty="0"/>
          </a:p>
          <a:p>
            <a:pPr marL="0" indent="0" algn="just">
              <a:buNone/>
            </a:pPr>
            <a:endParaRPr lang="fr-FR" dirty="0" smtClean="0">
              <a:sym typeface="Wingdings" pitchFamily="2" charset="2"/>
            </a:endParaRPr>
          </a:p>
        </p:txBody>
      </p:sp>
    </p:spTree>
    <p:extLst>
      <p:ext uri="{BB962C8B-B14F-4D97-AF65-F5344CB8AC3E}">
        <p14:creationId xmlns="" xmlns:p14="http://schemas.microsoft.com/office/powerpoint/2010/main" val="3136218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125" y="498459"/>
            <a:ext cx="8724900" cy="715963"/>
          </a:xfrm>
        </p:spPr>
        <p:txBody>
          <a:bodyPr>
            <a:normAutofit fontScale="90000"/>
          </a:bodyPr>
          <a:lstStyle/>
          <a:p>
            <a:r>
              <a:rPr lang="fr-FR" sz="3200" b="1" dirty="0" smtClean="0">
                <a:latin typeface="+mn-lt"/>
                <a:ea typeface="+mn-ea"/>
                <a:cs typeface="+mn-cs"/>
              </a:rPr>
              <a:t>La « fin du travail » : une idée erronée</a:t>
            </a:r>
            <a:r>
              <a:rPr lang="fr-FR" sz="2800" b="1" dirty="0" smtClean="0"/>
              <a:t/>
            </a:r>
            <a:br>
              <a:rPr lang="fr-FR" sz="2800" b="1" dirty="0" smtClean="0"/>
            </a:br>
            <a:r>
              <a:rPr lang="fr-FR" sz="2800" b="1" dirty="0" smtClean="0"/>
              <a:t> « </a:t>
            </a:r>
            <a:r>
              <a:rPr lang="fr-FR" sz="2800" b="1" i="1" dirty="0" smtClean="0"/>
              <a:t>C’est quand les gains de productivité ralentissent que le chômage explose</a:t>
            </a:r>
            <a:r>
              <a:rPr lang="fr-FR" sz="2800" b="1" dirty="0" smtClean="0"/>
              <a:t>. » (M. Husson, 2014).</a:t>
            </a:r>
            <a:endParaRPr lang="fr-FR" sz="2800" b="1" dirty="0"/>
          </a:p>
        </p:txBody>
      </p:sp>
      <p:pic>
        <p:nvPicPr>
          <p:cNvPr id="4" name="Image 3"/>
          <p:cNvPicPr/>
          <p:nvPr/>
        </p:nvPicPr>
        <p:blipFill>
          <a:blip r:embed="rId2"/>
          <a:stretch>
            <a:fillRect/>
          </a:stretch>
        </p:blipFill>
        <p:spPr>
          <a:xfrm>
            <a:off x="836676" y="1883664"/>
            <a:ext cx="6672834" cy="3904488"/>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28"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179512" y="3356992"/>
            <a:ext cx="1313895" cy="1340528"/>
          </a:xfrm>
          <a:prstGeom prst="ellipse">
            <a:avLst/>
          </a:prstGeom>
          <a:noFill/>
          <a:effectLst>
            <a:outerShdw blurRad="50800" dist="38100" dir="2700000" algn="tl" rotWithShape="0">
              <a:prstClr val="black">
                <a:alpha val="40000"/>
              </a:prstClr>
            </a:outerShdw>
          </a:effectLst>
        </p:spPr>
      </p:pic>
      <p:sp>
        <p:nvSpPr>
          <p:cNvPr id="29" name="ZoneTexte 28"/>
          <p:cNvSpPr txBox="1"/>
          <p:nvPr/>
        </p:nvSpPr>
        <p:spPr>
          <a:xfrm>
            <a:off x="-396552"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sp>
        <p:nvSpPr>
          <p:cNvPr id="245761" name="Rectangle 1"/>
          <p:cNvSpPr>
            <a:spLocks noChangeArrowheads="1"/>
          </p:cNvSpPr>
          <p:nvPr/>
        </p:nvSpPr>
        <p:spPr bwMode="auto">
          <a:xfrm>
            <a:off x="2339752" y="2348880"/>
            <a:ext cx="6480720" cy="2862322"/>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Pas un revenu en dessous de 1800 euros nets</a:t>
            </a:r>
            <a:endParaRPr kumimoji="0" lang="fr-FR" sz="1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Augmenter tous les revenus de 400 euros</a:t>
            </a:r>
            <a:endParaRPr kumimoji="0" lang="fr-FR" sz="1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Indexer les salaires sur les prix</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Semaine de 28 heures sur 4 jours</a:t>
            </a:r>
            <a:endParaRPr kumimoji="0" lang="fr-FR" sz="1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6</a:t>
            </a:r>
            <a:r>
              <a:rPr kumimoji="0" lang="fr-FR" sz="1800" b="0" i="0" u="sng" strike="noStrike" cap="none" normalizeH="0" baseline="30000" dirty="0" smtClean="0">
                <a:ln>
                  <a:noFill/>
                </a:ln>
                <a:solidFill>
                  <a:schemeClr val="bg1"/>
                </a:solidFill>
                <a:effectLst/>
                <a:latin typeface="Arial" pitchFamily="34" charset="0"/>
                <a:ea typeface="Calibri" pitchFamily="34" charset="0"/>
                <a:cs typeface="Arial" pitchFamily="34" charset="0"/>
              </a:rPr>
              <a:t>ème</a:t>
            </a: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 semaine de congés payés </a:t>
            </a:r>
            <a:endParaRPr kumimoji="0" lang="fr-FR" sz="1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Interdiction des licenciements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Revenu d’autonomie pour tous les jeunes de 16 à 25 ans</a:t>
            </a:r>
            <a:endParaRPr kumimoji="0" lang="fr-FR" sz="1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Gratuité pour les besoins essentiels: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se loger, se déplacer, se nourrir,</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se chauffer, se soigner, étudier...</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83568" y="3068960"/>
            <a:ext cx="1357312" cy="1358283"/>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44737" name="Rectangle 1"/>
          <p:cNvSpPr>
            <a:spLocks noChangeArrowheads="1"/>
          </p:cNvSpPr>
          <p:nvPr/>
        </p:nvSpPr>
        <p:spPr bwMode="auto">
          <a:xfrm>
            <a:off x="3059832" y="2177426"/>
            <a:ext cx="5328592" cy="3462486"/>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SMIC à 1400 euros</a:t>
            </a:r>
            <a:endParaRPr kumimoji="0" lang="fr-FR" sz="9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Hausse immédiate de 13 à 15 % du salaire des profs pour compenser le gel du point d’indice</a:t>
            </a:r>
            <a:endParaRPr kumimoji="0" lang="fr-FR" sz="9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Négociation ensuite sur les salaires</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Bloquer les prix des produits de première nécessité </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Appliquer vraiment les 35 h / 32 h pour les métiers pénibles ou de nuit</a:t>
            </a:r>
            <a:endParaRPr kumimoji="0" lang="fr-FR" sz="9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6</a:t>
            </a:r>
            <a:r>
              <a:rPr kumimoji="0" lang="fr-FR" sz="1600" b="0" i="0" u="sng" strike="noStrike" cap="none" normalizeH="0" baseline="30000" dirty="0" smtClean="0">
                <a:ln>
                  <a:noFill/>
                </a:ln>
                <a:solidFill>
                  <a:schemeClr val="bg1"/>
                </a:solidFill>
                <a:effectLst/>
                <a:latin typeface="Arial" pitchFamily="34" charset="0"/>
                <a:ea typeface="Calibri" pitchFamily="34" charset="0"/>
                <a:cs typeface="Arial" pitchFamily="34" charset="0"/>
              </a:rPr>
              <a:t>ème</a:t>
            </a: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 semaine de congés payés </a:t>
            </a:r>
            <a:endParaRPr kumimoji="0" lang="fr-FR" sz="9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10 % de contrats précaires max dans les PME, 5 % dans les grandes entreprises</a:t>
            </a:r>
          </a:p>
          <a:p>
            <a:pPr marL="177800" indent="-177800" algn="l">
              <a:buFont typeface="Arial" pitchFamily="34" charset="0"/>
              <a:buChar char="•"/>
            </a:pPr>
            <a:r>
              <a:rPr lang="fr-FR" sz="1600" u="sng" dirty="0" smtClean="0">
                <a:solidFill>
                  <a:schemeClr val="bg1"/>
                </a:solidFill>
              </a:rPr>
              <a:t>allocation d’autonomie de 1063 euros pour les jeunes qui étudient à la faculté et en lycée professionnel</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611560" y="3645024"/>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43713" name="Rectangle 1"/>
          <p:cNvSpPr>
            <a:spLocks noChangeArrowheads="1"/>
          </p:cNvSpPr>
          <p:nvPr/>
        </p:nvSpPr>
        <p:spPr bwMode="auto">
          <a:xfrm>
            <a:off x="2915816" y="2996952"/>
            <a:ext cx="5616624" cy="1754326"/>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SMIC à 1500 euros</a:t>
            </a:r>
            <a:endParaRPr kumimoji="0" lang="fr-FR" sz="1000" b="0" i="0" u="sng" strike="noStrike" cap="none" normalizeH="0" baseline="0" dirty="0" smtClean="0">
              <a:ln>
                <a:noFill/>
              </a:ln>
              <a:solidFill>
                <a:schemeClr val="bg1"/>
              </a:solidFill>
              <a:effectLst/>
              <a:latin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Augmentation des salaires de la Fonction Publique de 30 % et dégel du point d’indice</a:t>
            </a:r>
            <a:endParaRPr kumimoji="0" lang="fr-FR" sz="1000" b="0" i="0" u="sng" strike="noStrike" cap="none" normalizeH="0" baseline="0" dirty="0" smtClean="0">
              <a:ln>
                <a:noFill/>
              </a:ln>
              <a:solidFill>
                <a:schemeClr val="bg1"/>
              </a:solidFill>
              <a:effectLst/>
              <a:latin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Aucune pension sous 1200 euros</a:t>
            </a:r>
            <a:endParaRPr kumimoji="0" lang="fr-FR" sz="1000" b="0" i="0" u="none" strike="noStrike" cap="none" normalizeH="0" baseline="0" dirty="0" smtClean="0">
              <a:ln>
                <a:noFill/>
              </a:ln>
              <a:solidFill>
                <a:schemeClr val="bg1"/>
              </a:solidFill>
              <a:effectLst/>
              <a:latin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Semaine de 32 heures</a:t>
            </a:r>
            <a:endParaRPr kumimoji="0" lang="fr-FR" sz="1000" b="0" i="0" u="sng" strike="noStrike" cap="none" normalizeH="0" baseline="0" dirty="0" smtClean="0">
              <a:ln>
                <a:noFill/>
              </a:ln>
              <a:solidFill>
                <a:schemeClr val="bg1"/>
              </a:solidFill>
              <a:effectLst/>
              <a:latin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Le CDI redevient la norme</a:t>
            </a:r>
            <a:endParaRPr kumimoji="0" lang="fr-FR" sz="3200" b="0" i="0" u="none" strike="noStrike" cap="none" normalizeH="0" baseline="0" dirty="0" smtClean="0">
              <a:ln>
                <a:noFill/>
              </a:ln>
              <a:solidFill>
                <a:schemeClr val="bg1"/>
              </a:solidFill>
              <a:effectLst/>
              <a:latin typeface="Arial" pitchFamily="34" charset="0"/>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5" name="Picture 6"/>
          <p:cNvPicPr>
            <a:picLocks noChangeAspect="1" noChangeArrowheads="1"/>
          </p:cNvPicPr>
          <p:nvPr/>
        </p:nvPicPr>
        <p:blipFill>
          <a:blip r:embed="rId2"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4"/>
          <p:cNvSpPr txBox="1">
            <a:spLocks noChangeArrowheads="1"/>
          </p:cNvSpPr>
          <p:nvPr/>
        </p:nvSpPr>
        <p:spPr bwMode="auto">
          <a:xfrm>
            <a:off x="1403648" y="1916832"/>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Faut-il</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recruter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12" name="Double flèche horizontale 11"/>
          <p:cNvSpPr/>
          <p:nvPr/>
        </p:nvSpPr>
        <p:spPr>
          <a:xfrm>
            <a:off x="467544" y="3356992"/>
            <a:ext cx="8064896" cy="646331"/>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r>
              <a:rPr lang="fr-FR" sz="1800" dirty="0" smtClean="0"/>
              <a:t>Quel candidat propose</a:t>
            </a:r>
            <a:r>
              <a:rPr lang="fr-FR" sz="1800" i="1" dirty="0" smtClean="0"/>
              <a:t> « le recrutement de </a:t>
            </a:r>
          </a:p>
          <a:p>
            <a:r>
              <a:rPr lang="fr-FR" sz="1800" i="1" dirty="0" smtClean="0"/>
              <a:t>10 000 enseignants, surveillants, chefs d’établissements, en 5 ans » ?</a:t>
            </a:r>
          </a:p>
        </p:txBody>
      </p:sp>
      <p:sp>
        <p:nvSpPr>
          <p:cNvPr id="13" name="Double flèche horizontale 12"/>
          <p:cNvSpPr/>
          <p:nvPr/>
        </p:nvSpPr>
        <p:spPr>
          <a:xfrm>
            <a:off x="1331640"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J.L. Mélenchon</a:t>
            </a:r>
            <a:endParaRPr lang="fr-FR" sz="1800" i="1" dirty="0" smtClean="0"/>
          </a:p>
        </p:txBody>
      </p:sp>
      <p:sp>
        <p:nvSpPr>
          <p:cNvPr id="14" name="Double flèche horizontale 13"/>
          <p:cNvSpPr/>
          <p:nvPr/>
        </p:nvSpPr>
        <p:spPr>
          <a:xfrm>
            <a:off x="1331640" y="5394702"/>
            <a:ext cx="2880320" cy="338554"/>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600" dirty="0" smtClean="0"/>
              <a:t>B – N. Arthaud</a:t>
            </a:r>
            <a:endParaRPr lang="fr-FR" sz="1600" i="1" dirty="0" smtClean="0"/>
          </a:p>
        </p:txBody>
      </p:sp>
      <p:sp>
        <p:nvSpPr>
          <p:cNvPr id="15" name="Double flèche horizontale 14"/>
          <p:cNvSpPr/>
          <p:nvPr/>
        </p:nvSpPr>
        <p:spPr>
          <a:xfrm>
            <a:off x="4788024"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Macron</a:t>
            </a:r>
            <a:endParaRPr lang="fr-FR" sz="1800" i="1" dirty="0" smtClean="0"/>
          </a:p>
        </p:txBody>
      </p:sp>
      <p:sp>
        <p:nvSpPr>
          <p:cNvPr id="16" name="Double flèche horizontale 15"/>
          <p:cNvSpPr/>
          <p:nvPr/>
        </p:nvSpPr>
        <p:spPr>
          <a:xfrm>
            <a:off x="4788024" y="5394702"/>
            <a:ext cx="2880320" cy="338554"/>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600" dirty="0" smtClean="0"/>
              <a:t>D – V. Pécresse</a:t>
            </a:r>
            <a:endParaRPr lang="fr-FR" sz="1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395536" y="3684725"/>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242689" name="Rectangle 1"/>
          <p:cNvSpPr>
            <a:spLocks noChangeArrowheads="1"/>
          </p:cNvSpPr>
          <p:nvPr/>
        </p:nvSpPr>
        <p:spPr bwMode="auto">
          <a:xfrm>
            <a:off x="2987824" y="2492896"/>
            <a:ext cx="6156176" cy="259228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SMIC à 1500 euros</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Revaloriser le salaire des enseignants</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Création d’un revenu citoyen automatique à partir de 18 ans à 920 euros</a:t>
            </a:r>
            <a:r>
              <a:rPr kumimoji="0" lang="fr-FR" sz="1600" b="0" i="0" u="sng" strike="noStrike" cap="none" normalizeH="0" dirty="0" smtClean="0">
                <a:ln>
                  <a:noFill/>
                </a:ln>
                <a:solidFill>
                  <a:schemeClr val="bg1"/>
                </a:solidFill>
                <a:effectLst/>
                <a:latin typeface="Arial" pitchFamily="34" charset="0"/>
                <a:ea typeface="Calibri" pitchFamily="34" charset="0"/>
                <a:cs typeface="Arial" pitchFamily="34" charset="0"/>
              </a:rPr>
              <a:t> minimum</a:t>
            </a: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 </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Convention citoyenne sur la question du temps de travail avec l’ambition de le réduire</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Sanctionner les contrats courts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Limiter la contractualisation dans la FP</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L’employeur finance 1000 euros par an pour les trajet doux domicile-travail</a:t>
            </a:r>
            <a:r>
              <a:rPr kumimoji="0" lang="fr-FR" sz="1600" b="0" i="0" u="none" strike="noStrike" cap="none" normalizeH="0" baseline="0" dirty="0" smtClean="0">
                <a:ln>
                  <a:noFill/>
                </a:ln>
                <a:solidFill>
                  <a:schemeClr val="bg1"/>
                </a:solidFill>
                <a:effectLst/>
                <a:latin typeface="Arial" pitchFamily="34" charset="0"/>
                <a:cs typeface="Arial" pitchFamily="34" charset="0"/>
              </a:rPr>
              <a:t> </a:t>
            </a: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611560" y="4149080"/>
            <a:ext cx="1340530" cy="132845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242689" name="Rectangle 1"/>
          <p:cNvSpPr>
            <a:spLocks noChangeArrowheads="1"/>
          </p:cNvSpPr>
          <p:nvPr/>
        </p:nvSpPr>
        <p:spPr bwMode="auto">
          <a:xfrm>
            <a:off x="3131840" y="2246672"/>
            <a:ext cx="5472608" cy="304698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lvl="0" indent="-177800" algn="l">
              <a:buFont typeface="Arial" pitchFamily="34" charset="0"/>
              <a:buChar char="•"/>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+ 200 euros net par mois pour le SMIC</a:t>
            </a:r>
          </a:p>
          <a:p>
            <a:pPr marL="177800" lvl="0" indent="-177800" algn="l">
              <a:buFont typeface="Arial" pitchFamily="34" charset="0"/>
              <a:buChar char="•"/>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Création d’un minimum jeunesse sous condition de ressources</a:t>
            </a:r>
          </a:p>
          <a:p>
            <a:pPr marL="177800" lvl="0" indent="-177800" algn="l">
              <a:buFont typeface="Arial" pitchFamily="34" charset="0"/>
              <a:buChar char="•"/>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Dotation d’un capital de 5000 euros à chaque jeune à ses 18 ans</a:t>
            </a:r>
          </a:p>
          <a:p>
            <a:pPr marL="177800" lvl="0" indent="-177800" algn="l">
              <a:buFont typeface="Arial" pitchFamily="34" charset="0"/>
              <a:buChar char="•"/>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Les rémunérations qui dépassent l’écart de 1 à 20 ne seront plus déductibles de l’impôt sur les sociétés </a:t>
            </a:r>
          </a:p>
          <a:p>
            <a:pPr marL="177800" lvl="0" indent="-177800" algn="l">
              <a:buFont typeface="Arial" pitchFamily="34" charset="0"/>
              <a:buChar char="•"/>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Inciter les entreprises qui le souhaitent à avancer vers la réduction du temps de travail</a:t>
            </a:r>
          </a:p>
          <a:p>
            <a:pPr marL="177800" lvl="0" indent="-177800" algn="l">
              <a:buFont typeface="Arial" pitchFamily="34" charset="0"/>
              <a:buChar char="•"/>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Porter progressivement la rémunération des enseignants au niveau de celui des cadres, en commençant par les débuts de carrière</a:t>
            </a: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5229200"/>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4653136"/>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sp>
        <p:nvSpPr>
          <p:cNvPr id="5" name="Rectangle 4"/>
          <p:cNvSpPr/>
          <p:nvPr/>
        </p:nvSpPr>
        <p:spPr>
          <a:xfrm>
            <a:off x="3779912" y="2708920"/>
            <a:ext cx="4572000" cy="1200329"/>
          </a:xfrm>
          <a:prstGeom prst="rect">
            <a:avLst/>
          </a:prstGeom>
        </p:spPr>
        <p:txBody>
          <a:bodyPr>
            <a:spAutoFit/>
          </a:bodyPr>
          <a:lstStyle/>
          <a:p>
            <a:pPr algn="just">
              <a:buFont typeface="Arial" pitchFamily="34" charset="0"/>
              <a:buChar char="•"/>
            </a:pPr>
            <a:r>
              <a:rPr lang="fr-FR" u="sng" dirty="0" smtClean="0">
                <a:solidFill>
                  <a:schemeClr val="bg1"/>
                </a:solidFill>
              </a:rPr>
              <a:t> </a:t>
            </a:r>
            <a:r>
              <a:rPr lang="fr-FR" sz="1600" u="sng" dirty="0" smtClean="0">
                <a:solidFill>
                  <a:schemeClr val="bg1"/>
                </a:solidFill>
              </a:rPr>
              <a:t>Un pacte proposé à tous les enseignants </a:t>
            </a:r>
          </a:p>
          <a:p>
            <a:pPr algn="just"/>
            <a:r>
              <a:rPr lang="fr-FR" sz="1600" u="sng" dirty="0" smtClean="0">
                <a:solidFill>
                  <a:schemeClr val="bg1"/>
                </a:solidFill>
              </a:rPr>
              <a:t>avec, pour ceux qui l'acceptent, de nouvelles</a:t>
            </a:r>
          </a:p>
          <a:p>
            <a:pPr algn="just"/>
            <a:r>
              <a:rPr lang="fr-FR" sz="1600" u="sng" dirty="0" err="1" smtClean="0">
                <a:solidFill>
                  <a:schemeClr val="bg1"/>
                </a:solidFill>
              </a:rPr>
              <a:t>missionset</a:t>
            </a:r>
            <a:r>
              <a:rPr lang="fr-FR" sz="1600" u="sng" dirty="0" smtClean="0">
                <a:solidFill>
                  <a:schemeClr val="bg1"/>
                </a:solidFill>
              </a:rPr>
              <a:t> des rémunérations augmentées</a:t>
            </a:r>
            <a:br>
              <a:rPr lang="fr-FR" sz="1600" u="sng" dirty="0" smtClean="0">
                <a:solidFill>
                  <a:schemeClr val="bg1"/>
                </a:solidFill>
              </a:rPr>
            </a:br>
            <a:r>
              <a:rPr lang="fr-FR" sz="1600" u="sng" dirty="0" smtClean="0">
                <a:solidFill>
                  <a:schemeClr val="bg1"/>
                </a:solidFill>
              </a:rPr>
              <a:t>en conséquence.</a:t>
            </a:r>
            <a:endParaRPr lang="fr-FR" sz="1600" u="sng" dirty="0">
              <a:solidFill>
                <a:schemeClr val="bg1"/>
              </a:solidFill>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611560" y="4653136"/>
            <a:ext cx="1358283"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35010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40641" name="Rectangle 1"/>
          <p:cNvSpPr>
            <a:spLocks noChangeArrowheads="1"/>
          </p:cNvSpPr>
          <p:nvPr/>
        </p:nvSpPr>
        <p:spPr bwMode="auto">
          <a:xfrm>
            <a:off x="3059832" y="1988840"/>
            <a:ext cx="5400600" cy="3293209"/>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Augmenter de 10 % en 5 ans le salaire net de ceux qui touchent moins de 2800 euros par mois en baissant les charges et si les entreprises n’y parviennent pas, l’Etat prend le relais</a:t>
            </a:r>
            <a:endParaRPr kumimoji="0" lang="fr-FR" sz="1600" b="0" i="0" u="sng" strike="noStrike" cap="none" normalizeH="0" baseline="0" dirty="0" smtClean="0">
              <a:ln>
                <a:noFill/>
              </a:ln>
              <a:solidFill>
                <a:schemeClr val="bg1"/>
              </a:solidFill>
              <a:effectLst/>
              <a:latin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Calibri" pitchFamily="34" charset="0"/>
                <a:ea typeface="Calibri" pitchFamily="34" charset="0"/>
                <a:cs typeface="Times New Roman" pitchFamily="18" charset="0"/>
              </a:rPr>
              <a:t>Augmenter les rémunérations des enseignants en début de carrière, de ceux qui acceptent des missions supplémentaires </a:t>
            </a: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ou qui enseignent dans les territoires ruraux ou particulièrement difficiles</a:t>
            </a:r>
            <a:endParaRPr kumimoji="0" lang="fr-FR" sz="1600" b="0" i="0" u="none" strike="noStrike" cap="none" normalizeH="0" baseline="0" dirty="0" smtClean="0">
              <a:ln>
                <a:noFill/>
              </a:ln>
              <a:solidFill>
                <a:schemeClr val="bg1"/>
              </a:solidFill>
              <a:effectLst/>
              <a:latin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Créer un revenu jeune actif de 670 euros par mois pour les jeunes qui se forment aux métiers sous tension</a:t>
            </a:r>
            <a:endParaRPr kumimoji="0" lang="fr-FR" sz="1600" b="0" i="0" u="none" strike="noStrike" cap="none" normalizeH="0" baseline="0" dirty="0" smtClean="0">
              <a:ln>
                <a:noFill/>
              </a:ln>
              <a:solidFill>
                <a:schemeClr val="bg1"/>
              </a:solidFill>
              <a:effectLst/>
              <a:latin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Sortir des 35 heures </a:t>
            </a:r>
            <a:endParaRPr kumimoji="0" lang="fr-FR" sz="1600" b="0" i="0" u="none" strike="noStrike" cap="none" normalizeH="0" baseline="0" dirty="0" smtClean="0">
              <a:ln>
                <a:noFill/>
              </a:ln>
              <a:solidFill>
                <a:schemeClr val="bg1"/>
              </a:solidFill>
              <a:effectLst/>
              <a:latin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Défiscaliser toutes les heures supplémentaires</a:t>
            </a:r>
            <a:endParaRPr kumimoji="0" lang="fr-FR" sz="1600" b="0" i="0" u="none" strike="noStrike" cap="none" normalizeH="0" baseline="0" dirty="0" smtClean="0">
              <a:ln>
                <a:noFill/>
              </a:ln>
              <a:solidFill>
                <a:schemeClr val="bg1"/>
              </a:solidFill>
              <a:effectLst/>
              <a:latin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Elargir la participation des salariés au capital de l’entreprise</a:t>
            </a:r>
            <a:endParaRPr kumimoji="0" lang="fr-FR" sz="1600" b="0" i="0" u="none" strike="noStrike" cap="none" normalizeH="0" baseline="0" dirty="0" smtClean="0">
              <a:ln>
                <a:noFill/>
              </a:ln>
              <a:solidFill>
                <a:schemeClr val="bg1"/>
              </a:solidFill>
              <a:effectLst/>
              <a:latin typeface="Arial" pitchFamily="34" charset="0"/>
            </a:endParaRPr>
          </a:p>
        </p:txBody>
      </p:sp>
      <p:pic>
        <p:nvPicPr>
          <p:cNvPr id="12"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smtClean="0">
                <a:solidFill>
                  <a:schemeClr val="bg1"/>
                </a:solidFill>
                <a:latin typeface="Arial" pitchFamily="34" charset="0"/>
                <a:cs typeface="Arial" pitchFamily="34" charset="0"/>
              </a:rPr>
              <a:t>Thème 2 – Les salaires et le temps de travail</a:t>
            </a:r>
          </a:p>
        </p:txBody>
      </p:sp>
      <p:pic>
        <p:nvPicPr>
          <p:cNvPr id="5" name="Picture 27" descr="https://images.midilibre.fr/api/v1/images/view/6225eb683e454654274de645/large/image.jpg?v=2"/>
          <p:cNvPicPr>
            <a:picLocks noChangeAspect="1" noChangeArrowheads="1"/>
          </p:cNvPicPr>
          <p:nvPr/>
        </p:nvPicPr>
        <p:blipFill>
          <a:blip r:embed="rId3" cstate="print"/>
          <a:srcRect l="23752" t="55400" r="60661" b="16266"/>
          <a:stretch>
            <a:fillRect/>
          </a:stretch>
        </p:blipFill>
        <p:spPr bwMode="auto">
          <a:xfrm>
            <a:off x="611560" y="2204864"/>
            <a:ext cx="1313895" cy="1349406"/>
          </a:xfrm>
          <a:prstGeom prst="ellipse">
            <a:avLst/>
          </a:prstGeom>
          <a:noFill/>
          <a:effectLst>
            <a:outerShdw blurRad="50800" dist="38100" dir="2700000" algn="tl" rotWithShape="0">
              <a:prstClr val="black">
                <a:alpha val="40000"/>
              </a:prstClr>
            </a:outerShdw>
          </a:effectLst>
        </p:spPr>
      </p:pic>
      <p:pic>
        <p:nvPicPr>
          <p:cNvPr id="9" name="Picture 35" descr="https://images.midilibre.fr/api/v1/images/view/6225eb683e454654274de645/large/image.jpg?v=2"/>
          <p:cNvPicPr>
            <a:picLocks noChangeAspect="1" noChangeArrowheads="1"/>
          </p:cNvPicPr>
          <p:nvPr/>
        </p:nvPicPr>
        <p:blipFill>
          <a:blip r:embed="rId3" cstate="print"/>
          <a:srcRect l="73721" t="35620" r="10061" b="35674"/>
          <a:stretch>
            <a:fillRect/>
          </a:stretch>
        </p:blipFill>
        <p:spPr bwMode="auto">
          <a:xfrm>
            <a:off x="971600" y="4293096"/>
            <a:ext cx="1367161"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323528" y="1556792"/>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82625" name="Rectangle 1"/>
          <p:cNvSpPr>
            <a:spLocks noChangeArrowheads="1"/>
          </p:cNvSpPr>
          <p:nvPr/>
        </p:nvSpPr>
        <p:spPr bwMode="auto">
          <a:xfrm>
            <a:off x="2555776" y="2297778"/>
            <a:ext cx="6192688" cy="107721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Permettre aux entreprises une hausse des salaires de 10% (jusqu'à 3 smic) en exonérant cette augmentation de cotisations patronales</a:t>
            </a:r>
            <a:endParaRPr kumimoji="0" lang="fr-FR" sz="9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Revaloriser les salaires des enseignants</a:t>
            </a:r>
            <a:endParaRPr kumimoji="0" lang="fr-FR" sz="2800" b="0" i="0" u="sng" strike="noStrike" cap="none" normalizeH="0" baseline="0" dirty="0" smtClean="0">
              <a:ln>
                <a:noFill/>
              </a:ln>
              <a:solidFill>
                <a:schemeClr val="bg1"/>
              </a:solidFill>
              <a:effectLst/>
              <a:latin typeface="Arial" pitchFamily="34" charset="0"/>
              <a:cs typeface="Arial" pitchFamily="34" charset="0"/>
            </a:endParaRPr>
          </a:p>
        </p:txBody>
      </p:sp>
      <p:sp>
        <p:nvSpPr>
          <p:cNvPr id="282626" name="Rectangle 2"/>
          <p:cNvSpPr>
            <a:spLocks noChangeArrowheads="1"/>
          </p:cNvSpPr>
          <p:nvPr/>
        </p:nvSpPr>
        <p:spPr bwMode="auto">
          <a:xfrm>
            <a:off x="2555776" y="4077072"/>
            <a:ext cx="6588224" cy="1169551"/>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Augmenter le salaire des travailleurs modestes, jusqu’à 100 euros par mois pour le SMIC grâce à la baisse des impôts sociaux</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Exonérer totalement les heures supplémentaires</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Créer une prime « zéro charge » au mérite versée par l’employeur et représentant jusqu’à 3 mois de salaire net. </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p:txBody>
      </p:sp>
      <p:pic>
        <p:nvPicPr>
          <p:cNvPr id="11" name="Picture 6"/>
          <p:cNvPicPr>
            <a:picLocks noChangeAspect="1" noChangeArrowheads="1"/>
          </p:cNvPicPr>
          <p:nvPr/>
        </p:nvPicPr>
        <p:blipFill>
          <a:blip r:embed="rId4"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332656"/>
            <a:ext cx="7055296" cy="715962"/>
          </a:xfrm>
        </p:spPr>
        <p:txBody>
          <a:bodyPr/>
          <a:lstStyle/>
          <a:p>
            <a:r>
              <a:rPr lang="fr-FR" sz="4000" dirty="0" smtClean="0">
                <a:solidFill>
                  <a:schemeClr val="tx1"/>
                </a:solidFill>
              </a:rPr>
              <a:t>Thème 2 : zoom laïcité</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5"/>
          <p:cNvSpPr/>
          <p:nvPr/>
        </p:nvSpPr>
        <p:spPr>
          <a:xfrm>
            <a:off x="1907704" y="1052736"/>
            <a:ext cx="7056784" cy="5878532"/>
          </a:xfrm>
          <a:prstGeom prst="rect">
            <a:avLst/>
          </a:prstGeom>
        </p:spPr>
        <p:txBody>
          <a:bodyPr wrap="square">
            <a:spAutoFit/>
          </a:bodyPr>
          <a:lstStyle/>
          <a:p>
            <a:pPr algn="just"/>
            <a:r>
              <a:rPr lang="fr-FR" sz="800" i="1" dirty="0" smtClean="0"/>
              <a:t>La laïcité est un principe essentiel pour garantir l’absolue liberté de conscience, l’égalité des droits, devant la loi et ainsi les libertés de </a:t>
            </a:r>
            <a:r>
              <a:rPr lang="fr-FR" sz="800" i="1" dirty="0" err="1" smtClean="0"/>
              <a:t>chacun-e</a:t>
            </a:r>
            <a:r>
              <a:rPr lang="fr-FR" sz="800" i="1" dirty="0" smtClean="0"/>
              <a:t>. Elle est un des outils favorisant l'émancipation.</a:t>
            </a:r>
          </a:p>
          <a:p>
            <a:pPr algn="just"/>
            <a:r>
              <a:rPr lang="fr-FR" sz="800" i="1" dirty="0" smtClean="0"/>
              <a:t>Le statut des fonctionnaires est un des instruments pour des services publics qui respectent la liberté d’opinion et d’expression de toutes et tous les </a:t>
            </a:r>
            <a:r>
              <a:rPr lang="fr-FR" sz="800" i="1" dirty="0" err="1" smtClean="0"/>
              <a:t>usager-es</a:t>
            </a:r>
            <a:r>
              <a:rPr lang="fr-FR" sz="800" i="1" dirty="0" smtClean="0"/>
              <a:t>. (…)</a:t>
            </a:r>
          </a:p>
          <a:p>
            <a:pPr algn="just"/>
            <a:r>
              <a:rPr lang="fr-FR" sz="800" i="1" dirty="0" smtClean="0"/>
              <a:t>La FSU s'oppose à toute modification de la loi de 1905 qui organise la séparation des églises et de l’État, sa stricte neutralité en matière religieuse et la liberté de conscience pour chaque </a:t>
            </a:r>
            <a:r>
              <a:rPr lang="fr-FR" sz="800" i="1" dirty="0" err="1" smtClean="0"/>
              <a:t>citoyen-ne</a:t>
            </a:r>
            <a:r>
              <a:rPr lang="fr-FR" sz="800" i="1" dirty="0" smtClean="0"/>
              <a:t> et le non-financement des cultes. (…) Elle demande son application sur l’ensemble du territoire, réaffirme son exigence d’abrogation du régime concordataire, dont l’enseignement religieux, de l’Alsace-Moselle comme de tous les régimes particuliers. Elle exige l’application complète du principe de laïcité alors que tant d’entorses lui sont encore faites. (…)  Pour la FSU la laïcité est indissociable des luttes sociales pour une société juste, égalitaire et démocratique. (…) La FSU rappelle son exigence que les fonds publics ne financent que les écoles et établissements publics. En mettant à mal la mixité sociale et scolaire, l’école privée est en effet un obstacle à la réussite de tous les élèves et un facteur d’accroissement des inégalités.  Elle dénonce les financements au-delà des obligations légales de l'enseignement privé, l’attribution du caractère d’utilité publique à des fondations qui financent des établissements hors-contrat, ainsi que les contournements de la loi pour soutenir des établissements sous ou hors contrats. La FSU exige le retrait du référencement des écoles privées hors contrat sur le site du ministère.</a:t>
            </a:r>
          </a:p>
          <a:p>
            <a:pPr algn="just"/>
            <a:r>
              <a:rPr lang="fr-FR" sz="800" i="1" dirty="0" smtClean="0"/>
              <a:t>La FSU continue d’exiger l’abrogation de toutes les lois favorisant et organisant le financement de l’enseignement privé.</a:t>
            </a:r>
          </a:p>
          <a:p>
            <a:pPr algn="just"/>
            <a:r>
              <a:rPr lang="fr-FR" sz="800" i="1" dirty="0" smtClean="0"/>
              <a:t>(…)</a:t>
            </a:r>
          </a:p>
          <a:p>
            <a:pPr algn="just"/>
            <a:r>
              <a:rPr lang="fr-FR" sz="800" i="1" dirty="0" smtClean="0"/>
              <a:t>En abordant le principe de laïcité sous le seul angle des « atteintes » qui pourraient lui être faites, comme par exemple dans le rapport </a:t>
            </a:r>
            <a:r>
              <a:rPr lang="fr-FR" sz="800" i="1" dirty="0" err="1" smtClean="0"/>
              <a:t>Obin</a:t>
            </a:r>
            <a:r>
              <a:rPr lang="fr-FR" sz="800" i="1" dirty="0" smtClean="0"/>
              <a:t>, le gouvernement le transforme en dogme et en instrument de division de la société. L'obligation de formation à la laïcité portée par le gouvernement veut réduire la laïcité à un catéchisme, une norme à contrôler, privée de toute ambition réelle. Le cahier des charges sur le continuum de formation sur la </a:t>
            </a:r>
            <a:r>
              <a:rPr lang="fr-FR" sz="800" i="1" dirty="0" err="1" smtClean="0"/>
              <a:t>laïcité</a:t>
            </a:r>
            <a:r>
              <a:rPr lang="fr-FR" sz="800" i="1" dirty="0" smtClean="0"/>
              <a:t> ainsi que l’épreuve orale des concours de recrutement participent de cette politique.</a:t>
            </a:r>
          </a:p>
          <a:p>
            <a:pPr algn="just"/>
            <a:r>
              <a:rPr lang="fr-FR" sz="800" i="1" dirty="0" smtClean="0"/>
              <a:t>La FSU dénonce le dévoiement de la laïcité par de pseudo concepts qui créent un climat de défiance au risque de disqualifier les travaux scientifiques.</a:t>
            </a:r>
          </a:p>
          <a:p>
            <a:pPr algn="just"/>
            <a:r>
              <a:rPr lang="fr-FR" sz="800" i="1" dirty="0" smtClean="0"/>
              <a:t>La FSU salue à nouveau la mémoire de notre collègue Samuel </a:t>
            </a:r>
            <a:r>
              <a:rPr lang="fr-FR" sz="800" i="1" dirty="0" err="1" smtClean="0"/>
              <a:t>Paty</a:t>
            </a:r>
            <a:r>
              <a:rPr lang="fr-FR" sz="800" i="1" dirty="0" smtClean="0"/>
              <a:t>, victime de l’intégrisme islamiste, parce qu’il exerçait, avec une haute idée de celle-ci, sa mission de service public. </a:t>
            </a:r>
          </a:p>
          <a:p>
            <a:pPr algn="just"/>
            <a:r>
              <a:rPr lang="fr-FR" sz="800" i="1" dirty="0" smtClean="0"/>
              <a:t>L’État et ses </a:t>
            </a:r>
            <a:r>
              <a:rPr lang="fr-FR" sz="800" i="1" dirty="0" err="1" smtClean="0"/>
              <a:t>représentant-es</a:t>
            </a:r>
            <a:r>
              <a:rPr lang="fr-FR" sz="800" i="1" dirty="0" smtClean="0"/>
              <a:t> doivent protéger et soutenir les personnels quand ils sont menacés, empêchés d’exercer leurs missions ou d’enseigner les programmes. La FSU dénonce les pressions de tous les intégrismes sur l’institution scolaire et ses personnels.</a:t>
            </a:r>
          </a:p>
          <a:p>
            <a:pPr algn="just"/>
            <a:r>
              <a:rPr lang="fr-FR" sz="800" i="1" dirty="0" smtClean="0"/>
              <a:t>La FSU condamne l’instrumentalisation de la laïcité à des fins sécuritaires, de limitation de l’exercice des libertés publiques et de stigmatisation de certaines catégories de la population, notamment celles perçues comme musulmanes. L’expression des options spirituelles doit évidemment rester un droit dans l’espace public. Elle réaffirme que la laïcité respecte le droit de chacun •e de croire comme de ne pas croire, et refuse la logique du bouc émissaire ou de l’exclusion. La FSU s'inquiète de la promotion d'une laïcité identitaire et </a:t>
            </a:r>
            <a:r>
              <a:rPr lang="fr-FR" sz="800" i="1" dirty="0" err="1" smtClean="0"/>
              <a:t>excluante</a:t>
            </a:r>
            <a:r>
              <a:rPr lang="fr-FR" sz="800" i="1" dirty="0" smtClean="0"/>
              <a:t>, ayant chez </a:t>
            </a:r>
            <a:r>
              <a:rPr lang="fr-FR" sz="800" i="1" dirty="0" err="1" smtClean="0"/>
              <a:t>certain-es</a:t>
            </a:r>
            <a:r>
              <a:rPr lang="fr-FR" sz="800" i="1" dirty="0" smtClean="0"/>
              <a:t> pour objectif de flatter des élans racistes. </a:t>
            </a:r>
          </a:p>
          <a:p>
            <a:pPr algn="just"/>
            <a:r>
              <a:rPr lang="fr-FR" sz="800" i="1" dirty="0" smtClean="0"/>
              <a:t>La FSU s'inquiète de la montée de tous les intégrismes religieux, et de l’entrisme des intérêts privés, marchands ou politiques dans les services publics. La loi dite "de l’école de la confiance" autorise une entorse nouvelle au principe de neutralité avec la création d'établissements publics qui pourront recevoir des financements privés.</a:t>
            </a:r>
          </a:p>
          <a:p>
            <a:pPr algn="just"/>
            <a:r>
              <a:rPr lang="fr-FR" sz="800" i="1" dirty="0" smtClean="0"/>
              <a:t>(…)</a:t>
            </a:r>
          </a:p>
          <a:p>
            <a:pPr algn="just"/>
            <a:r>
              <a:rPr lang="fr-FR" sz="800" i="1" dirty="0" smtClean="0"/>
              <a:t>La FSU condamne avec fermeté toutes les formes d’extrémisme qui bafouent la liberté de conscience, recourent à l’illégalité et à la terreur pour imposer leurs inacceptables conceptions. La détermination avec laquelle ces extrémismes doivent être combattus ne peut être confondue ni avec un renoncement au pluralisme, ni avec une restriction des libertés ni avec l’imposition d’une idéologie gouvernementale, telle que présente dans nombre de dispositifs de la Loi confortant le respect des principes républicains. Le rôle de l’État est de garantir le respect des lois et des principes républicains comme d’assurer la liberté de conscience, et non d’imposer une opinion aux </a:t>
            </a:r>
            <a:r>
              <a:rPr lang="fr-FR" sz="800" i="1" dirty="0" err="1" smtClean="0"/>
              <a:t>citoyen-nes</a:t>
            </a:r>
            <a:r>
              <a:rPr lang="fr-FR" sz="800" i="1" dirty="0" smtClean="0"/>
              <a:t>.</a:t>
            </a:r>
          </a:p>
          <a:p>
            <a:pPr algn="just"/>
            <a:r>
              <a:rPr lang="fr-FR" sz="800" i="1" dirty="0" smtClean="0"/>
              <a:t>La loi « confortant les principes républicains » veut revenir à un régime concordataire instaurant un lien entre Églises et État tout en facilitant le financement des cultes. La FSU s’oppose aux dispositions anti-laïques et attentatoires aux libertés publiques présentes dans cette opération politicienne. La FSU continue de dénoncer cette loi qui vient encore fragmenter la société française et qui dès son élaboration a donné l’occasion de jeter une suspicion généralisée à l’encontre des personnes de confession musulmane ou </a:t>
            </a:r>
            <a:r>
              <a:rPr lang="fr-FR" sz="800" i="1" dirty="0" err="1" smtClean="0"/>
              <a:t>perçues</a:t>
            </a:r>
            <a:r>
              <a:rPr lang="fr-FR" sz="800" i="1" dirty="0" smtClean="0"/>
              <a:t> comme telles, comme sur toutes les associations et les citoyennes et citoyens </a:t>
            </a:r>
            <a:r>
              <a:rPr lang="fr-FR" sz="800" i="1" dirty="0" err="1" smtClean="0"/>
              <a:t>engagé-es</a:t>
            </a:r>
            <a:r>
              <a:rPr lang="fr-FR" sz="800" i="1" dirty="0" smtClean="0"/>
              <a:t>.</a:t>
            </a:r>
          </a:p>
          <a:p>
            <a:pPr algn="just"/>
            <a:r>
              <a:rPr lang="fr-FR" sz="800" i="1" dirty="0" smtClean="0"/>
              <a:t>Plus que jamais la FSU réaffirme sa volonté de défendre et surtout promouvoir le principe égalitaire et émancipateur de la laïcité. </a:t>
            </a:r>
          </a:p>
          <a:p>
            <a:pPr algn="just"/>
            <a:endParaRPr lang="fr-FR" sz="800" i="1" dirty="0" smtClean="0"/>
          </a:p>
          <a:p>
            <a:pPr algn="r"/>
            <a:r>
              <a:rPr lang="fr-FR" sz="800" i="1" dirty="0" smtClean="0"/>
              <a:t>Adopté au congrès de Metz, janvier 2022</a:t>
            </a:r>
          </a:p>
          <a:p>
            <a:pPr algn="just"/>
            <a:endParaRPr lang="fr-FR" sz="800"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Laïcité</a:t>
            </a: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 </a:t>
            </a:r>
            <a:r>
              <a:rPr lang="fr-FR" sz="3600" b="1" kern="0" dirty="0" smtClean="0">
                <a:solidFill>
                  <a:schemeClr val="bg1"/>
                </a:solidFill>
                <a:latin typeface="Arial" pitchFamily="34" charset="0"/>
                <a:ea typeface="+mj-ea"/>
                <a:cs typeface="Arial" pitchFamily="34" charset="0"/>
              </a:rPr>
              <a:t>Changer la loi de 1905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Quels candidats souhaitent le respect strict de la loi de 1905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J.L. Mélenchon</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F. Roussel </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Y. Jadot</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E. </a:t>
            </a:r>
            <a:r>
              <a:rPr lang="fr-FR" sz="1800" dirty="0" err="1" smtClean="0"/>
              <a:t>Zemmour</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Laïcité</a:t>
            </a:r>
          </a:p>
        </p:txBody>
      </p:sp>
      <p:pic>
        <p:nvPicPr>
          <p:cNvPr id="28"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179512" y="3356992"/>
            <a:ext cx="1313895" cy="1340528"/>
          </a:xfrm>
          <a:prstGeom prst="ellipse">
            <a:avLst/>
          </a:prstGeom>
          <a:noFill/>
          <a:effectLst>
            <a:outerShdw blurRad="50800" dist="38100" dir="2700000" algn="tl" rotWithShape="0">
              <a:prstClr val="black">
                <a:alpha val="40000"/>
              </a:prstClr>
            </a:outerShdw>
          </a:effectLst>
        </p:spPr>
      </p:pic>
      <p:sp>
        <p:nvSpPr>
          <p:cNvPr id="29" name="ZoneTexte 28"/>
          <p:cNvSpPr txBox="1"/>
          <p:nvPr/>
        </p:nvSpPr>
        <p:spPr>
          <a:xfrm>
            <a:off x="-396552"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5"/>
          <p:cNvSpPr/>
          <p:nvPr/>
        </p:nvSpPr>
        <p:spPr>
          <a:xfrm>
            <a:off x="2411760" y="3717032"/>
            <a:ext cx="4572000" cy="369332"/>
          </a:xfrm>
          <a:prstGeom prst="rect">
            <a:avLst/>
          </a:prstGeom>
        </p:spPr>
        <p:txBody>
          <a:bodyPr>
            <a:spAutoFit/>
          </a:bodyPr>
          <a:lstStyle/>
          <a:p>
            <a:pPr>
              <a:buFont typeface="Arial" pitchFamily="34" charset="0"/>
              <a:buChar char="•"/>
            </a:pPr>
            <a:r>
              <a:rPr lang="fr-FR" sz="1800" i="1" dirty="0" smtClean="0">
                <a:solidFill>
                  <a:schemeClr val="bg1"/>
                </a:solidFill>
              </a:rPr>
              <a:t> Libre habillement pour les </a:t>
            </a:r>
            <a:r>
              <a:rPr lang="fr-FR" sz="1800" i="1" dirty="0" err="1" smtClean="0">
                <a:solidFill>
                  <a:schemeClr val="bg1"/>
                </a:solidFill>
              </a:rPr>
              <a:t>lycéen·ne·s</a:t>
            </a:r>
            <a:endParaRPr lang="fr-FR" sz="1800"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Laïcité</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83568" y="3068960"/>
            <a:ext cx="1357312" cy="1358283"/>
          </a:xfrm>
          <a:prstGeom prst="ellipse">
            <a:avLst/>
          </a:prstGeom>
          <a:noFill/>
          <a:effectLst>
            <a:outerShdw blurRad="50800" dist="38100" dir="2700000" algn="tl" rotWithShape="0">
              <a:prstClr val="black">
                <a:alpha val="40000"/>
              </a:prstClr>
            </a:outerShdw>
          </a:effectLst>
        </p:spPr>
      </p:pic>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611560" y="4581128"/>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38593" name="Rectangle 1"/>
          <p:cNvSpPr>
            <a:spLocks noChangeArrowheads="1"/>
          </p:cNvSpPr>
          <p:nvPr/>
        </p:nvSpPr>
        <p:spPr bwMode="auto">
          <a:xfrm>
            <a:off x="2555776" y="2808513"/>
            <a:ext cx="6048672" cy="138499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S’en tenir à la loi de 1905</a:t>
            </a:r>
            <a:endParaRPr kumimoji="0" lang="fr-FR" sz="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Abroger le concordat d’Alsace Moselle </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et les statuts spécifiques des outre mers</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Refuser le financement public pour les édifices religieux, cultuels ou d’établissements confessionnels </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Réserver les fonds publics à l’école publique ; abrogation de la loi Carle</a:t>
            </a:r>
          </a:p>
        </p:txBody>
      </p:sp>
      <p:sp>
        <p:nvSpPr>
          <p:cNvPr id="10" name="Rectangle 9"/>
          <p:cNvSpPr/>
          <p:nvPr/>
        </p:nvSpPr>
        <p:spPr>
          <a:xfrm>
            <a:off x="2555776" y="4869160"/>
            <a:ext cx="4572000" cy="584775"/>
          </a:xfrm>
          <a:prstGeom prst="rect">
            <a:avLst/>
          </a:prstGeom>
        </p:spPr>
        <p:txBody>
          <a:bodyPr>
            <a:spAutoFit/>
          </a:bodyPr>
          <a:lstStyle/>
          <a:p>
            <a:pPr marL="177800" indent="-177800" algn="l">
              <a:buFont typeface="Arial" pitchFamily="34" charset="0"/>
              <a:buChar char="•"/>
            </a:pPr>
            <a:r>
              <a:rPr lang="fr-FR" sz="1600" u="sng" dirty="0">
                <a:solidFill>
                  <a:schemeClr val="bg1"/>
                </a:solidFill>
              </a:rPr>
              <a:t>Débat engagé dans les territoires concernés pour la sortie du régime concordataire</a:t>
            </a: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Laïcité</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611560" y="4725144"/>
            <a:ext cx="1340530" cy="1328451"/>
          </a:xfrm>
          <a:prstGeom prst="ellipse">
            <a:avLst/>
          </a:prstGeom>
          <a:noFill/>
          <a:effectLst>
            <a:outerShdw blurRad="50800" dist="38100" dir="2700000" algn="tl" rotWithShape="0">
              <a:prstClr val="black">
                <a:alpha val="40000"/>
              </a:prstClr>
            </a:outerShdw>
          </a:effectLst>
        </p:spPr>
      </p:pic>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611560" y="2564904"/>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2132856"/>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6" name="Rectangle 5"/>
          <p:cNvSpPr/>
          <p:nvPr/>
        </p:nvSpPr>
        <p:spPr>
          <a:xfrm>
            <a:off x="2555776" y="2708920"/>
            <a:ext cx="6390456" cy="646331"/>
          </a:xfrm>
          <a:prstGeom prst="rect">
            <a:avLst/>
          </a:prstGeom>
        </p:spPr>
        <p:txBody>
          <a:bodyPr wrap="square">
            <a:spAutoFit/>
          </a:bodyPr>
          <a:lstStyle/>
          <a:p>
            <a:pPr marL="177800" indent="-177800" algn="l">
              <a:buFont typeface="Arial" pitchFamily="34" charset="0"/>
              <a:buChar char="•"/>
            </a:pPr>
            <a:r>
              <a:rPr lang="fr-FR" sz="1800" u="sng" dirty="0">
                <a:solidFill>
                  <a:schemeClr val="bg1"/>
                </a:solidFill>
              </a:rPr>
              <a:t>Faire scrupuleusement appliquer la loi de 1905 </a:t>
            </a:r>
            <a:r>
              <a:rPr lang="fr-FR" sz="1800" dirty="0">
                <a:solidFill>
                  <a:schemeClr val="bg1"/>
                </a:solidFill>
              </a:rPr>
              <a:t>et s’opposer à toute instrumentalisation de la laïcité. </a:t>
            </a:r>
          </a:p>
        </p:txBody>
      </p:sp>
      <p:sp>
        <p:nvSpPr>
          <p:cNvPr id="11" name="Rectangle 10"/>
          <p:cNvSpPr/>
          <p:nvPr/>
        </p:nvSpPr>
        <p:spPr>
          <a:xfrm>
            <a:off x="2627784" y="4869160"/>
            <a:ext cx="4572000" cy="707886"/>
          </a:xfrm>
          <a:prstGeom prst="rect">
            <a:avLst/>
          </a:prstGeom>
        </p:spPr>
        <p:txBody>
          <a:bodyPr>
            <a:spAutoFit/>
          </a:bodyPr>
          <a:lstStyle/>
          <a:p>
            <a:pPr marL="177800" indent="-177800" algn="l">
              <a:buFont typeface="Arial" pitchFamily="34" charset="0"/>
              <a:buChar char="•"/>
            </a:pPr>
            <a:r>
              <a:rPr lang="fr-FR" sz="2000" dirty="0">
                <a:solidFill>
                  <a:schemeClr val="bg1"/>
                </a:solidFill>
              </a:rPr>
              <a:t>Sanctionner les atteintes à la laïcité dans l’école</a:t>
            </a:r>
          </a:p>
        </p:txBody>
      </p:sp>
      <p:pic>
        <p:nvPicPr>
          <p:cNvPr id="12"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5" name="Picture 6"/>
          <p:cNvPicPr>
            <a:picLocks noChangeAspect="1" noChangeArrowheads="1"/>
          </p:cNvPicPr>
          <p:nvPr/>
        </p:nvPicPr>
        <p:blipFill>
          <a:blip r:embed="rId2"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4"/>
          <p:cNvSpPr txBox="1">
            <a:spLocks noChangeArrowheads="1"/>
          </p:cNvSpPr>
          <p:nvPr/>
        </p:nvSpPr>
        <p:spPr bwMode="auto">
          <a:xfrm>
            <a:off x="1403648" y="1916832"/>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lang="fr-FR" sz="3600" b="1" kern="0" dirty="0" smtClean="0">
                <a:solidFill>
                  <a:schemeClr val="bg1"/>
                </a:solidFill>
                <a:latin typeface="Arial" pitchFamily="34" charset="0"/>
                <a:ea typeface="+mj-ea"/>
                <a:cs typeface="Arial" pitchFamily="34" charset="0"/>
              </a:rPr>
              <a:t>Quel lien entre l’école et l’entreprise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7" name="Double flèche horizontale 6"/>
          <p:cNvSpPr/>
          <p:nvPr/>
        </p:nvSpPr>
        <p:spPr>
          <a:xfrm>
            <a:off x="467544" y="3356992"/>
            <a:ext cx="8064896" cy="923330"/>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r>
              <a:rPr lang="fr-FR" sz="1800" dirty="0" smtClean="0">
                <a:latin typeface="Arial" pitchFamily="34" charset="0"/>
                <a:ea typeface="Calibri" pitchFamily="34" charset="0"/>
                <a:cs typeface="Arial" pitchFamily="34" charset="0"/>
              </a:rPr>
              <a:t>Dans quel programme trouve-t-on cette proposition : « Service public de l’orientation en lien avec les entreprises, les services publics employeurs et les collectivités »</a:t>
            </a:r>
            <a:endParaRPr lang="fr-FR" sz="1800" dirty="0" smtClean="0"/>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V. Pécresse</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P. Poutou</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Macron</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Y. Jadot</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Laïcité</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5229200"/>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4653136"/>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8" name="Rectangle 1"/>
          <p:cNvSpPr>
            <a:spLocks noChangeArrowheads="1"/>
          </p:cNvSpPr>
          <p:nvPr/>
        </p:nvSpPr>
        <p:spPr bwMode="auto">
          <a:xfrm>
            <a:off x="3203848" y="2559387"/>
            <a:ext cx="5328592" cy="369332"/>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tabLst/>
            </a:pPr>
            <a:r>
              <a:rPr lang="fr-FR" sz="1800" dirty="0" smtClean="0">
                <a:solidFill>
                  <a:schemeClr val="bg1"/>
                </a:solidFill>
                <a:latin typeface="Arial" pitchFamily="34" charset="0"/>
                <a:cs typeface="Arial" pitchFamily="34" charset="0"/>
              </a:rPr>
              <a:t>Rien</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2 – Laïcité</a:t>
            </a:r>
          </a:p>
        </p:txBody>
      </p:sp>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827584" y="2204864"/>
            <a:ext cx="1358283" cy="1367161"/>
          </a:xfrm>
          <a:prstGeom prst="ellipse">
            <a:avLst/>
          </a:prstGeom>
          <a:noFill/>
          <a:effectLst>
            <a:outerShdw blurRad="50800" dist="38100" dir="2700000" algn="tl" rotWithShape="0">
              <a:prstClr val="black">
                <a:alpha val="40000"/>
              </a:prstClr>
            </a:outerShdw>
          </a:effectLst>
        </p:spPr>
      </p:pic>
      <p:pic>
        <p:nvPicPr>
          <p:cNvPr id="9"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827584" y="4293096"/>
            <a:ext cx="1367161"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07504" y="1556792"/>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34497" name="Rectangle 1"/>
          <p:cNvSpPr>
            <a:spLocks noChangeArrowheads="1"/>
          </p:cNvSpPr>
          <p:nvPr/>
        </p:nvSpPr>
        <p:spPr bwMode="auto">
          <a:xfrm>
            <a:off x="3203848" y="2420888"/>
            <a:ext cx="5328592" cy="646331"/>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Interdire le port du voile forcé </a:t>
            </a:r>
            <a:endParaRPr kumimoji="0" lang="fr-FR" sz="10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Interdire le </a:t>
            </a:r>
            <a:r>
              <a:rPr kumimoji="0" lang="fr-FR" sz="18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burkini</a:t>
            </a: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endParaRPr kumimoji="0" lang="fr-FR"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10"/>
          <p:cNvSpPr/>
          <p:nvPr/>
        </p:nvSpPr>
        <p:spPr>
          <a:xfrm>
            <a:off x="3131840" y="4653136"/>
            <a:ext cx="4572000" cy="646331"/>
          </a:xfrm>
          <a:prstGeom prst="rect">
            <a:avLst/>
          </a:prstGeom>
        </p:spPr>
        <p:txBody>
          <a:bodyPr>
            <a:spAutoFit/>
          </a:bodyPr>
          <a:lstStyle/>
          <a:p>
            <a:pPr marL="177800" indent="-177800" algn="l">
              <a:buFont typeface="Arial" pitchFamily="34" charset="0"/>
              <a:buChar char="•"/>
            </a:pPr>
            <a:r>
              <a:rPr lang="fr-FR" sz="1800" dirty="0">
                <a:solidFill>
                  <a:schemeClr val="bg1"/>
                </a:solidFill>
              </a:rPr>
              <a:t>Interdire le port du voile dans l’espace public</a:t>
            </a:r>
          </a:p>
        </p:txBody>
      </p:sp>
      <p:pic>
        <p:nvPicPr>
          <p:cNvPr id="12"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13" name="Rectangle 12"/>
          <p:cNvSpPr/>
          <p:nvPr/>
        </p:nvSpPr>
        <p:spPr>
          <a:xfrm>
            <a:off x="3347864" y="3573016"/>
            <a:ext cx="5472608" cy="338554"/>
          </a:xfrm>
          <a:prstGeom prst="rect">
            <a:avLst/>
          </a:prstGeom>
        </p:spPr>
        <p:txBody>
          <a:bodyPr wrap="square">
            <a:spAutoFit/>
          </a:bodyPr>
          <a:lstStyle/>
          <a:p>
            <a:pPr algn="l">
              <a:buFont typeface="Arial" pitchFamily="34" charset="0"/>
              <a:buChar char="•"/>
            </a:pPr>
            <a:r>
              <a:rPr lang="fr-FR" sz="1600" dirty="0" smtClean="0">
                <a:solidFill>
                  <a:schemeClr val="bg1"/>
                </a:solidFill>
              </a:rPr>
              <a:t> interdiction dans l’espace public des tenues islamistes</a:t>
            </a:r>
            <a:endParaRPr lang="fr-FR" sz="1600" dirty="0">
              <a:solidFill>
                <a:schemeClr val="bg1"/>
              </a:solidFill>
            </a:endParaRPr>
          </a:p>
        </p:txBody>
      </p:sp>
      <p:pic>
        <p:nvPicPr>
          <p:cNvPr id="14"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1835696" y="3212976"/>
            <a:ext cx="1313895" cy="1349406"/>
          </a:xfrm>
          <a:prstGeom prst="ellipse">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96814"/>
            <a:ext cx="7055296" cy="715962"/>
          </a:xfrm>
        </p:spPr>
        <p:txBody>
          <a:bodyPr/>
          <a:lstStyle/>
          <a:p>
            <a:r>
              <a:rPr lang="fr-FR" sz="3600" dirty="0" smtClean="0">
                <a:solidFill>
                  <a:schemeClr val="tx1"/>
                </a:solidFill>
              </a:rPr>
              <a:t>Thème 3 : Ecologie, protection sociale, droits et libertés, droits des femmes</a:t>
            </a:r>
            <a:endParaRPr lang="fr-FR" sz="36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5" name="Rectangle 4"/>
          <p:cNvSpPr/>
          <p:nvPr/>
        </p:nvSpPr>
        <p:spPr>
          <a:xfrm>
            <a:off x="1979712" y="1918186"/>
            <a:ext cx="6858000" cy="4939814"/>
          </a:xfrm>
          <a:prstGeom prst="rect">
            <a:avLst/>
          </a:prstGeom>
        </p:spPr>
        <p:txBody>
          <a:bodyPr wrap="square">
            <a:spAutoFit/>
          </a:bodyPr>
          <a:lstStyle/>
          <a:p>
            <a:pPr algn="just"/>
            <a:r>
              <a:rPr lang="fr-FR" sz="900" i="1" dirty="0" smtClean="0"/>
              <a:t>Les conséquences de la pandémie confirment les méfaits d'un système capitaliste et productiviste qui aggrave les inégalités sociales et détruit les équilibres sociaux et environnementaux en maintenant le modèle d’une croissance infinie dans un monde aux ressources limitées. Sa gestion a montré la nécessité de la puissance publique et le rôle indispensable des services publics. Pourtant, chaque accalmie sur le front sanitaire voit des discours vantant le libéralisme exacerbant la concurrence à outrance. Aujourd’hui des débats émergent, même aux États-Unis avec un discours affichant une remise en cause de la concurrence fiscale entre pays ou la promotion de plans de relance ambitieux.</a:t>
            </a:r>
          </a:p>
          <a:p>
            <a:pPr algn="just"/>
            <a:r>
              <a:rPr lang="fr-FR" sz="900" i="1" dirty="0" smtClean="0"/>
              <a:t>Nonobstant les milliards débloqués à court terme pour le secteur privé, l’austérité demeure pour les populations – notamment dans l’UE –¬ tandis que les enjeux environnementaux ne sont pas pris en compte. En effet, ces politiques qui restent néolibérales ont pour effet de creuser les inégalités. Elles conduisent à toujours plus de précarité et de pauvreté, partout sur la planète, en affaiblissant le lien social et les solidarités et  aiguisent les tensions géopolitiques. Les États se plient aux multinationales et aux intérêts des plus riches en favorisant l’accumulation du capital par dépossession  de conquis sociaux et de biens communs et en leur versant des aides publiques sans conditions conduisant à des profits record.</a:t>
            </a:r>
          </a:p>
          <a:p>
            <a:pPr algn="just"/>
            <a:r>
              <a:rPr lang="fr-FR" sz="900" i="1" dirty="0" smtClean="0"/>
              <a:t>La recherche effrénée de profits détruit les écosystèmes en déréglant le climat et la nature. Les plus pauvres sont les premières victimes de ces dérèglements. Il y a urgence à basculer vers des modes de consommation et de production qui ne soient plus dépendants des énergies fossiles, pour favoriser l’efficacité et la sobriété énergétiques. Nos sociétés doivent faire de la satisfaction des besoins sociaux et environnementaux leur priorité, en privilégiant les services publics. La nécessaire transformation du système, pour être juste socialement, implique que les premiers responsables soient les principaux contributeurs et que le financement s’accompagne d’une réduction des inégalités.</a:t>
            </a:r>
          </a:p>
          <a:p>
            <a:pPr algn="just"/>
            <a:r>
              <a:rPr lang="fr-FR" sz="900" i="1" dirty="0" smtClean="0"/>
              <a:t>Sur le terrain politique, le projet néolibéral continue de voir sa légitimité se déliter. Face à la contestation, ce sont des dérives liberticides et répressives, la dépossession démocratique qui sont le plus souvent mobilisées pour imposer les mesures impopulaires. En France, exploitant toutes les potentialités d'une Vème République taillée pour la toute puissance présidentielle, E. Macron exerce le pouvoir de manière solitaire  et autoritaire : état d’urgence prolongé, parlement réduit à enregistrer les décisions prises par le conseil de défense durant la crise sanitaire, contournement des organisations syndicales, répression violente des mouvements sociaux, non-respect de ses engagements vis-à-vis de la convention citoyenne pour le climat… La confiance envers les institutions, les corps intermédiaires et le fonctionnement démocratique sont à nouveau mis à mal.</a:t>
            </a:r>
          </a:p>
          <a:p>
            <a:pPr algn="just"/>
            <a:r>
              <a:rPr lang="fr-FR" sz="900" i="1" dirty="0" smtClean="0"/>
              <a:t>Mais des mouvements de résistance émergent ou se renforcent à l’échelle internationale comme les mobilisations féministes, celles pour la justice sociale, pour la justice climatique, contre le colonialisme, contre le racisme ou pour davantage de démocratie. Le syndicalisme de lutte et de transformation sociale de la FSU s’inscrit pleinement dans ces recherches d’alternatives, sources d'espoirs, en s'engageant notamment dans le collectif « Plus jamais ça ». Elles sont une nécessité pour rompre avec un système capitaliste mortifère, pour mettre en échec le libéralisme, contrer la progression des forces nationalistes, </a:t>
            </a:r>
            <a:r>
              <a:rPr lang="fr-FR" sz="900" i="1" dirty="0" err="1" smtClean="0"/>
              <a:t>néo-conservatrices</a:t>
            </a:r>
            <a:r>
              <a:rPr lang="fr-FR" sz="900" i="1" dirty="0" smtClean="0"/>
              <a:t> et d’extrême droite et pour ouvrir la voie à une société de solidarité et d’émancipation. Les services publics que nous défendons sont une réponse aux inégalités et à la crise climatique. La défense des droits et des libertés des peuples, des droits sociaux, environnementaux et démocratiques est un enjeu majeur.</a:t>
            </a:r>
          </a:p>
          <a:p>
            <a:pPr algn="r"/>
            <a:r>
              <a:rPr lang="fr-FR" sz="900" i="1" dirty="0" smtClean="0"/>
              <a:t>Adopté au congrès de Metz, janvier 2022</a:t>
            </a:r>
          </a:p>
          <a:p>
            <a:pPr algn="just"/>
            <a:endParaRPr lang="fr-FR" sz="900" i="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3 : écologie</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cs typeface="Arial" pitchFamily="34" charset="0"/>
              </a:rPr>
              <a:t>Écologie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lang="fr-FR" sz="3600" b="1" kern="0" dirty="0" smtClean="0">
                <a:solidFill>
                  <a:schemeClr val="bg1"/>
                </a:solidFill>
                <a:latin typeface="Arial" pitchFamily="34" charset="0"/>
                <a:ea typeface="+mj-ea"/>
                <a:cs typeface="Arial" pitchFamily="34" charset="0"/>
              </a:rPr>
              <a:t>Le nucléaire : stop ou encore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Parmi ces candidats, un seul souhaite sortir du nucléaire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J.L. Mélenchon</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F. Roussel </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M. Le Pen</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E. </a:t>
            </a:r>
            <a:r>
              <a:rPr lang="fr-FR" sz="1800" dirty="0" err="1" smtClean="0"/>
              <a:t>Zemmour</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cs typeface="Arial" pitchFamily="34" charset="0"/>
              </a:rPr>
              <a:t>Écologie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a:t>
            </a:r>
            <a:r>
              <a:rPr lang="fr-FR" sz="3600" b="1" kern="0" dirty="0" smtClean="0">
                <a:solidFill>
                  <a:schemeClr val="bg1"/>
                </a:solidFill>
                <a:latin typeface="Arial" pitchFamily="34" charset="0"/>
                <a:ea typeface="+mj-ea"/>
                <a:cs typeface="Arial" pitchFamily="34" charset="0"/>
              </a:rPr>
              <a:t>Les transports gratuits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Qui souhaite développer des transports 100 % gratuits et publics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J.L. Mélenchon</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F. Roussel </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M. Le Pen</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P. Poutou</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cs typeface="Arial" pitchFamily="34" charset="0"/>
              </a:rPr>
              <a:t>Écologie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ea typeface="+mj-ea"/>
                <a:cs typeface="Arial" pitchFamily="34" charset="0"/>
              </a:rPr>
              <a:t>Les traités de libre échange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Qui souhaite un moratoire sur la signature des traités de libre échange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J.L. Mélenchon</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F. Roussel </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Y. Jadot</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E. Macron</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Écologie</a:t>
            </a:r>
          </a:p>
        </p:txBody>
      </p:sp>
      <p:pic>
        <p:nvPicPr>
          <p:cNvPr id="28"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179512" y="3356992"/>
            <a:ext cx="1313895" cy="1340528"/>
          </a:xfrm>
          <a:prstGeom prst="ellipse">
            <a:avLst/>
          </a:prstGeom>
          <a:noFill/>
          <a:effectLst>
            <a:outerShdw blurRad="50800" dist="38100" dir="2700000" algn="tl" rotWithShape="0">
              <a:prstClr val="black">
                <a:alpha val="40000"/>
              </a:prstClr>
            </a:outerShdw>
          </a:effectLst>
        </p:spPr>
      </p:pic>
      <p:sp>
        <p:nvSpPr>
          <p:cNvPr id="29" name="ZoneTexte 28"/>
          <p:cNvSpPr txBox="1"/>
          <p:nvPr/>
        </p:nvSpPr>
        <p:spPr>
          <a:xfrm>
            <a:off x="-396552"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sp>
        <p:nvSpPr>
          <p:cNvPr id="233473" name="Rectangle 1"/>
          <p:cNvSpPr>
            <a:spLocks noChangeArrowheads="1"/>
          </p:cNvSpPr>
          <p:nvPr/>
        </p:nvSpPr>
        <p:spPr bwMode="auto">
          <a:xfrm>
            <a:off x="2195737" y="2811124"/>
            <a:ext cx="6624736" cy="206210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Création de services publics de l’énergie </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(nationalisation d’EDF, </a:t>
            </a:r>
            <a:r>
              <a:rPr kumimoji="0" lang="fr-FR" sz="16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Engie,Veolia</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Total...) et du médicament</a:t>
            </a:r>
            <a:r>
              <a:rPr lang="fr-FR" sz="1600" dirty="0" smtClean="0">
                <a:solidFill>
                  <a:schemeClr val="bg1"/>
                </a:solidFill>
                <a:latin typeface="Arial" pitchFamily="34" charset="0"/>
                <a:cs typeface="Arial" pitchFamily="34" charset="0"/>
              </a:rPr>
              <a:t> </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(réquisition de Sanofi et des grosses</a:t>
            </a:r>
            <a:r>
              <a:rPr lang="fr-FR" sz="1600" dirty="0" smtClean="0">
                <a:solidFill>
                  <a:schemeClr val="bg1"/>
                </a:solidFill>
                <a:latin typeface="Arial" pitchFamily="34" charset="0"/>
                <a:cs typeface="Arial" pitchFamily="34" charset="0"/>
              </a:rPr>
              <a:t> </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industries du secteur)</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Arrêt du nucléaire en 10 ans,</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développement des énergies</a:t>
            </a:r>
            <a:r>
              <a:rPr lang="fr-FR" sz="1600" dirty="0" smtClean="0">
                <a:solidFill>
                  <a:schemeClr val="bg1"/>
                </a:solidFill>
                <a:latin typeface="Arial" pitchFamily="34" charset="0"/>
                <a:cs typeface="Arial" pitchFamily="34" charset="0"/>
              </a:rPr>
              <a:t> </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renouvelables et arrêt des industries</a:t>
            </a:r>
          </a:p>
          <a:p>
            <a:pPr marL="177800" marR="0" lvl="0" indent="-177800" algn="l" defTabSz="914400" rtl="0" eaLnBrk="0" fontAlgn="base" latinLnBrk="0" hangingPunct="0">
              <a:lnSpc>
                <a:spcPct val="100000"/>
              </a:lnSpc>
              <a:spcBef>
                <a:spcPct val="0"/>
              </a:spcBef>
              <a:spcAft>
                <a:spcPct val="0"/>
              </a:spcAft>
              <a:buClrTx/>
              <a:buSzTx/>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polluantes</a:t>
            </a:r>
            <a:r>
              <a:rPr kumimoji="0" lang="fr-FR" sz="1600" b="0" i="0" u="none" strike="noStrike" cap="none" normalizeH="0" baseline="0" dirty="0" smtClean="0">
                <a:ln>
                  <a:noFill/>
                </a:ln>
                <a:solidFill>
                  <a:schemeClr val="bg1"/>
                </a:solidFill>
                <a:effectLst/>
                <a:latin typeface="Arial" pitchFamily="34" charset="0"/>
                <a:cs typeface="Arial" pitchFamily="34" charset="0"/>
              </a:rPr>
              <a:t> </a:t>
            </a:r>
          </a:p>
          <a:p>
            <a:pPr marL="180975" indent="-180975" algn="l">
              <a:buFont typeface="Arial" pitchFamily="34" charset="0"/>
              <a:buChar char="•"/>
            </a:pPr>
            <a:r>
              <a:rPr lang="fr-FR" sz="1600" dirty="0" smtClean="0">
                <a:solidFill>
                  <a:srgbClr val="FFFFFF"/>
                </a:solidFill>
                <a:latin typeface="MetaPro-Book"/>
              </a:rPr>
              <a:t>Pour des transports publics accessibles à </a:t>
            </a:r>
            <a:r>
              <a:rPr lang="fr-FR" sz="1600" dirty="0" err="1" smtClean="0">
                <a:solidFill>
                  <a:srgbClr val="FFFFFF"/>
                </a:solidFill>
                <a:latin typeface="MetaPro-Book"/>
              </a:rPr>
              <a:t>tout·e·s</a:t>
            </a:r>
            <a:r>
              <a:rPr lang="fr-FR" sz="1600" dirty="0" smtClean="0">
                <a:solidFill>
                  <a:srgbClr val="FFFFFF"/>
                </a:solidFill>
                <a:latin typeface="MetaPro-Book"/>
              </a:rPr>
              <a:t>, il faut étendre les</a:t>
            </a:r>
          </a:p>
          <a:p>
            <a:pPr algn="l"/>
            <a:r>
              <a:rPr lang="fr-FR" sz="1600" dirty="0" smtClean="0">
                <a:solidFill>
                  <a:srgbClr val="FFFFFF"/>
                </a:solidFill>
                <a:latin typeface="MetaPro-Book"/>
              </a:rPr>
              <a:t>réseaux existants et instaurer la gratuité déjà en place dans 35 villes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Écologie</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83568" y="3068960"/>
            <a:ext cx="1357312" cy="1358283"/>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32449" name="Rectangle 1"/>
          <p:cNvSpPr>
            <a:spLocks noChangeArrowheads="1"/>
          </p:cNvSpPr>
          <p:nvPr/>
        </p:nvSpPr>
        <p:spPr bwMode="auto">
          <a:xfrm>
            <a:off x="2843808" y="1784428"/>
            <a:ext cx="6084168" cy="353943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Constitutionaliser la règle verte </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on ne prélève pas davantage à la nature qu’elle est en état de reconstituer</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Pôle public des transports. </a:t>
            </a: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Renationalisation de la SNCF</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Planifier le 100 % d’énergie renouvelable pour </a:t>
            </a: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sortir du nucléaire</a:t>
            </a: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et des énergies fossiles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Développer les énergies marines renouvelables </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Etablir par référendum la liste des biens communs qui doivent passer sous propriété collective </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Interdire l’élevage industriel</a:t>
            </a:r>
          </a:p>
          <a:p>
            <a:pPr marL="177800" indent="-177800" algn="l" eaLnBrk="0" hangingPunct="0">
              <a:buFont typeface="Arial" pitchFamily="34" charset="0"/>
              <a:buChar char="•"/>
            </a:pPr>
            <a:r>
              <a:rPr lang="fr-FR" sz="1600" u="sng" dirty="0" smtClean="0">
                <a:solidFill>
                  <a:schemeClr val="bg1"/>
                </a:solidFill>
              </a:rPr>
              <a:t>Rendre gratuits les transports en commun urbains dans les villes et les TER et cars régionaux pour les moins de 25 ans, les </a:t>
            </a:r>
            <a:r>
              <a:rPr lang="fr-FR" sz="1600" u="sng" dirty="0" err="1" smtClean="0">
                <a:solidFill>
                  <a:schemeClr val="bg1"/>
                </a:solidFill>
              </a:rPr>
              <a:t>privé·es</a:t>
            </a:r>
            <a:r>
              <a:rPr lang="fr-FR" sz="1600" u="sng" dirty="0" smtClean="0">
                <a:solidFill>
                  <a:schemeClr val="bg1"/>
                </a:solidFill>
              </a:rPr>
              <a:t> d’emploi et les </a:t>
            </a:r>
            <a:r>
              <a:rPr lang="fr-FR" sz="1600" u="sng" dirty="0" err="1" smtClean="0">
                <a:solidFill>
                  <a:schemeClr val="bg1"/>
                </a:solidFill>
              </a:rPr>
              <a:t>usager·es</a:t>
            </a:r>
            <a:r>
              <a:rPr lang="fr-FR" sz="1600" u="sng" dirty="0" smtClean="0">
                <a:solidFill>
                  <a:schemeClr val="bg1"/>
                </a:solidFill>
              </a:rPr>
              <a:t> disposant de faibles revenus</a:t>
            </a:r>
            <a:endParaRPr kumimoji="0" lang="fr-FR" sz="1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sng" strike="noStrike" cap="none" normalizeH="0" baseline="0" dirty="0" smtClean="0">
                <a:ln>
                  <a:noFill/>
                </a:ln>
                <a:solidFill>
                  <a:schemeClr val="bg1"/>
                </a:solidFill>
                <a:effectLst/>
                <a:latin typeface="Arial" pitchFamily="34" charset="0"/>
                <a:ea typeface="Calibri" pitchFamily="34" charset="0"/>
                <a:cs typeface="Arial" pitchFamily="34" charset="0"/>
              </a:rPr>
              <a:t>Fin des traités de libre échange</a:t>
            </a:r>
            <a:r>
              <a:rPr kumimoji="0" lang="fr-FR" sz="1600" b="0" i="0" u="sng" strike="noStrike" cap="none" normalizeH="0" baseline="0" dirty="0" smtClean="0">
                <a:ln>
                  <a:noFill/>
                </a:ln>
                <a:solidFill>
                  <a:schemeClr val="bg1"/>
                </a:solidFill>
                <a:effectLst/>
                <a:latin typeface="Arial" pitchFamily="34" charset="0"/>
                <a:cs typeface="Arial" pitchFamily="34" charset="0"/>
              </a:rPr>
              <a:t> </a:t>
            </a: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Écologie</a:t>
            </a:r>
          </a:p>
        </p:txBody>
      </p:sp>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467544" y="3212976"/>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31425" name="Rectangle 1"/>
          <p:cNvSpPr>
            <a:spLocks noChangeArrowheads="1"/>
          </p:cNvSpPr>
          <p:nvPr/>
        </p:nvSpPr>
        <p:spPr bwMode="auto">
          <a:xfrm>
            <a:off x="2843808" y="1844824"/>
            <a:ext cx="5832648" cy="375487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d’investissement financé par les bénéfices des grandes entreprises et les transports les plus polluants</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Faire baisser le prix des carburants </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Aides à l’acquisition de véhicules légers</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Réouverture des petites lignes</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Gratuité des transports collectifs urbains qui deviendront biens communs</a:t>
            </a:r>
            <a:endParaRPr kumimoji="0" lang="fr-FR" sz="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Développement du fret ferroviaire et fluvial</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Loi pour la rénovation du bâti</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Investissement dans les énergies renouvelables </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Investissement dans le nucléaire avec 6 EPR supplémentaires</a:t>
            </a:r>
            <a:endParaRPr kumimoji="0" lang="fr-FR" sz="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Grand ministère de la mer</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Empêcher le développement des élevages industriels</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de lutte contre la pollution plastique</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Agir pour faire des vaccins et des médicaments des biens communs universels</a:t>
            </a:r>
            <a:endParaRPr kumimoji="0" lang="fr-FR" sz="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Fin des traités de libre échange</a:t>
            </a:r>
            <a:endParaRPr kumimoji="0" lang="fr-FR" b="0" i="0" u="sng" strike="noStrike" cap="none" normalizeH="0" baseline="0" dirty="0" smtClean="0">
              <a:ln>
                <a:noFill/>
              </a:ln>
              <a:solidFill>
                <a:schemeClr val="bg1"/>
              </a:solidFill>
              <a:effectLst/>
              <a:latin typeface="Arial" pitchFamily="34" charset="0"/>
              <a:cs typeface="Arial" pitchFamily="34" charset="0"/>
            </a:endParaRP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5" name="Picture 6"/>
          <p:cNvPicPr>
            <a:picLocks noChangeAspect="1" noChangeArrowheads="1"/>
          </p:cNvPicPr>
          <p:nvPr/>
        </p:nvPicPr>
        <p:blipFill>
          <a:blip r:embed="rId2"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6" name="Rectangle 4"/>
          <p:cNvSpPr txBox="1">
            <a:spLocks noChangeArrowheads="1"/>
          </p:cNvSpPr>
          <p:nvPr/>
        </p:nvSpPr>
        <p:spPr bwMode="auto">
          <a:xfrm>
            <a:off x="1403648" y="1916832"/>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ea typeface="+mj-ea"/>
                <a:cs typeface="Arial" pitchFamily="34" charset="0"/>
              </a:rPr>
              <a:t>Retour aux fondamentaux ou école émancipatrice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7" name="Double flèche horizontale 6"/>
          <p:cNvSpPr/>
          <p:nvPr/>
        </p:nvSpPr>
        <p:spPr>
          <a:xfrm>
            <a:off x="467544" y="3356992"/>
            <a:ext cx="8064896" cy="646331"/>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r>
              <a:rPr lang="fr-FR" sz="1800" dirty="0" smtClean="0"/>
              <a:t>Quels candidat.es souhaitent un « retour aux fondamentaux : lire, écrire, compter »</a:t>
            </a:r>
            <a:endParaRPr lang="fr-FR" sz="1800" i="1" dirty="0" smtClean="0"/>
          </a:p>
        </p:txBody>
      </p:sp>
      <p:sp>
        <p:nvSpPr>
          <p:cNvPr id="8" name="Double flèche horizontale 7"/>
          <p:cNvSpPr/>
          <p:nvPr/>
        </p:nvSpPr>
        <p:spPr>
          <a:xfrm>
            <a:off x="1331640"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9" name="Double flèche horizontale 8"/>
          <p:cNvSpPr/>
          <p:nvPr/>
        </p:nvSpPr>
        <p:spPr>
          <a:xfrm>
            <a:off x="1331640" y="5394702"/>
            <a:ext cx="2880320" cy="338554"/>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600" dirty="0" smtClean="0"/>
              <a:t>B – M. Le Pen</a:t>
            </a:r>
            <a:endParaRPr lang="fr-FR" sz="1600" i="1" dirty="0" smtClean="0"/>
          </a:p>
        </p:txBody>
      </p:sp>
      <p:sp>
        <p:nvSpPr>
          <p:cNvPr id="10" name="Double flèche horizontale 9"/>
          <p:cNvSpPr/>
          <p:nvPr/>
        </p:nvSpPr>
        <p:spPr>
          <a:xfrm>
            <a:off x="4788024" y="4581128"/>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Macron</a:t>
            </a:r>
            <a:endParaRPr lang="fr-FR" sz="1800" i="1" dirty="0" smtClean="0"/>
          </a:p>
        </p:txBody>
      </p:sp>
      <p:sp>
        <p:nvSpPr>
          <p:cNvPr id="11" name="Double flèche horizontale 10"/>
          <p:cNvSpPr/>
          <p:nvPr/>
        </p:nvSpPr>
        <p:spPr>
          <a:xfrm>
            <a:off x="4788024" y="5394702"/>
            <a:ext cx="2880320" cy="338554"/>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600" dirty="0" smtClean="0"/>
              <a:t>D – E. </a:t>
            </a:r>
            <a:r>
              <a:rPr lang="fr-FR" sz="1600" dirty="0" err="1" smtClean="0"/>
              <a:t>Zemmour</a:t>
            </a:r>
            <a:endParaRPr lang="fr-FR" sz="1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Écologie</a:t>
            </a:r>
          </a:p>
        </p:txBody>
      </p:sp>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395536" y="3684725"/>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230401" name="Rectangle 1"/>
          <p:cNvSpPr>
            <a:spLocks noChangeArrowheads="1"/>
          </p:cNvSpPr>
          <p:nvPr/>
        </p:nvSpPr>
        <p:spPr bwMode="auto">
          <a:xfrm>
            <a:off x="2699792" y="1260043"/>
            <a:ext cx="6480720" cy="440120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Constitutionaliser la protection du climat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Electricité 100 % renouvelable : + 7 parcs éoliens, + 340 km² de panneaux surtout sur les toits et parkings, </a:t>
            </a:r>
            <a:r>
              <a:rPr kumimoji="0" lang="fr-FR" sz="1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méthaniseurs</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Soutenir les projets énergétiques citoyens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Sortir du nucléaire ; dix réacteurs fermés d’ici 2035</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Fin des passoirs thermiques dans le logement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Fin de la vente des véhicules thermiques d’ici 2030</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Relocalisation de la production de voitures électriques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Réouverture des petites lignes et plan ferroviaire</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Interdiction des lignes aériennes si le trajet en train dure moins de 4 h</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Taxer les vols internationaux</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Fournir à chaque jeune un vélo</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Stopper la bétonisation</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Fin de la chasse le </a:t>
            </a:r>
            <a:r>
              <a:rPr kumimoji="0" lang="fr-FR" sz="1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week</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end et pendant les vacances scolaires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Interdire le plastique à usage unique d’ici 2030</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Limiter la publicité</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Sortir de l’élevage industriel</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Diviser par deux l’usage des pesticides et engrais de synthèse d’ici 207</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Moratoire sur la signature de traités de libre échange </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lang="fr-FR" sz="1400" u="sng" dirty="0" smtClean="0">
                <a:solidFill>
                  <a:schemeClr val="bg1"/>
                </a:solidFill>
                <a:latin typeface="Arial" pitchFamily="34" charset="0"/>
                <a:cs typeface="Arial" pitchFamily="34" charset="0"/>
              </a:rPr>
              <a:t>Transports en commun gratuits pour les jeunes et les familles en difficulté</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Écologie</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683568" y="4293096"/>
            <a:ext cx="1340530" cy="132845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3284984"/>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sp>
        <p:nvSpPr>
          <p:cNvPr id="286721" name="Rectangle 1"/>
          <p:cNvSpPr>
            <a:spLocks noChangeArrowheads="1"/>
          </p:cNvSpPr>
          <p:nvPr/>
        </p:nvSpPr>
        <p:spPr bwMode="auto">
          <a:xfrm>
            <a:off x="2807296" y="1988840"/>
            <a:ext cx="6336704" cy="353943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un défenseur de l’environnement sur le modèle du défenseur des droits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Des énergies renouvelable à 100 % aussi rapidement que possible</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Pas de construction d’EPR ou petits réacteurs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sng" strike="noStrike" cap="none" normalizeH="0" baseline="0" dirty="0" smtClean="0">
                <a:ln>
                  <a:noFill/>
                </a:ln>
                <a:solidFill>
                  <a:schemeClr val="bg1"/>
                </a:solidFill>
                <a:effectLst/>
                <a:latin typeface="Arial" pitchFamily="34" charset="0"/>
                <a:ea typeface="Calibri" pitchFamily="34" charset="0"/>
                <a:cs typeface="Arial" pitchFamily="34" charset="0"/>
              </a:rPr>
              <a:t>Nucléaire comme énergie de transition sans sortie précipitée</a:t>
            </a:r>
            <a:endParaRPr kumimoji="0" lang="fr-FR" sz="14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Rendre accessibles aux particulier des véhicules électriques par prêt avec option d’achat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Un million de bornes électriques, surtout en zone rurale</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Investissement dans le ferroviaire pour le retour des petites lignes, trains de nuit, fret</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pluriannuel de rénovation du logement avec avance des frais et remboursement au moment de la revente ou de la succession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Encadrement des loyers en fonction de la performance énergétique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Interdiction du </a:t>
            </a:r>
            <a:r>
              <a:rPr kumimoji="0" lang="fr-FR" sz="1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glyphosate</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et des </a:t>
            </a:r>
            <a:r>
              <a:rPr kumimoji="0" lang="fr-FR" sz="1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néonicotinoïdes</a:t>
            </a: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dans les 100 jours.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Un plan de relocalisation des activités économiques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Reconnaissance du crime d’écocide</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Écologie</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5229200"/>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4653136"/>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8" name="Rectangle 7"/>
          <p:cNvSpPr/>
          <p:nvPr/>
        </p:nvSpPr>
        <p:spPr>
          <a:xfrm>
            <a:off x="2267744" y="2852936"/>
            <a:ext cx="6534472" cy="830997"/>
          </a:xfrm>
          <a:prstGeom prst="rect">
            <a:avLst/>
          </a:prstGeom>
        </p:spPr>
        <p:txBody>
          <a:bodyPr wrap="square">
            <a:spAutoFit/>
          </a:bodyPr>
          <a:lstStyle/>
          <a:p>
            <a:pPr marL="180975" indent="-180975" algn="l">
              <a:buFont typeface="Arial" pitchFamily="34" charset="0"/>
              <a:buChar char="•"/>
            </a:pPr>
            <a:r>
              <a:rPr lang="fr-FR" sz="1600" dirty="0" smtClean="0">
                <a:solidFill>
                  <a:schemeClr val="bg1"/>
                </a:solidFill>
              </a:rPr>
              <a:t>Poursuivre </a:t>
            </a:r>
            <a:r>
              <a:rPr lang="fr-FR" sz="1600" u="sng" dirty="0" smtClean="0">
                <a:solidFill>
                  <a:schemeClr val="bg1"/>
                </a:solidFill>
              </a:rPr>
              <a:t>la construction de 6 premières centrales nucléaires nouvelle génération</a:t>
            </a:r>
            <a:r>
              <a:rPr lang="fr-FR" sz="1600" dirty="0" smtClean="0">
                <a:solidFill>
                  <a:schemeClr val="bg1"/>
                </a:solidFill>
              </a:rPr>
              <a:t>, la multiplication par 10 de notre puissance solaire et l’implantation de 50 parcs éoliens en mer d’ici 2050,</a:t>
            </a:r>
            <a:endParaRPr lang="fr-FR" sz="1600"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Écologie</a:t>
            </a:r>
          </a:p>
        </p:txBody>
      </p:sp>
      <p:pic>
        <p:nvPicPr>
          <p:cNvPr id="5"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755576" y="3861048"/>
            <a:ext cx="1313895" cy="1349406"/>
          </a:xfrm>
          <a:prstGeom prst="ellipse">
            <a:avLst/>
          </a:prstGeom>
          <a:noFill/>
          <a:effectLst>
            <a:outerShdw blurRad="50800" dist="38100" dir="2700000" algn="tl" rotWithShape="0">
              <a:prstClr val="black">
                <a:alpha val="40000"/>
              </a:prstClr>
            </a:outerShdw>
          </a:effectLst>
        </p:spPr>
      </p:pic>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395536" y="2420888"/>
            <a:ext cx="1358283" cy="1367161"/>
          </a:xfrm>
          <a:prstGeom prst="ellipse">
            <a:avLst/>
          </a:prstGeom>
          <a:noFill/>
          <a:effectLst>
            <a:outerShdw blurRad="50800" dist="38100" dir="2700000" algn="tl" rotWithShape="0">
              <a:prstClr val="black">
                <a:alpha val="40000"/>
              </a:prstClr>
            </a:outerShdw>
          </a:effectLst>
        </p:spPr>
      </p:pic>
      <p:pic>
        <p:nvPicPr>
          <p:cNvPr id="9"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251520" y="5373216"/>
            <a:ext cx="1367161"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07504" y="1772816"/>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sp>
        <p:nvSpPr>
          <p:cNvPr id="228353" name="Rectangle 1"/>
          <p:cNvSpPr>
            <a:spLocks noChangeArrowheads="1"/>
          </p:cNvSpPr>
          <p:nvPr/>
        </p:nvSpPr>
        <p:spPr bwMode="auto">
          <a:xfrm>
            <a:off x="3059832" y="2204864"/>
            <a:ext cx="5868144" cy="101566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Relancer la politique énergétique </a:t>
            </a: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en s’appuyant sur le nucléaire</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Assouplir les entraves à la construction dans les zones rurales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Refuser la stratégie </a:t>
            </a:r>
            <a:r>
              <a:rPr kumimoji="0" lang="fr-FR"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zero</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fr-FR"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phyto</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Miser sur les biocarburants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Instaurer une taxe carbone aux frontières</a:t>
            </a:r>
            <a:r>
              <a:rPr kumimoji="0" lang="fr-FR" sz="1200" b="0" i="0" u="none" strike="noStrike" cap="none" normalizeH="0" baseline="0" dirty="0" smtClean="0">
                <a:ln>
                  <a:noFill/>
                </a:ln>
                <a:solidFill>
                  <a:schemeClr val="bg1"/>
                </a:solidFill>
                <a:effectLst/>
                <a:latin typeface="Arial" pitchFamily="34" charset="0"/>
                <a:cs typeface="Arial" pitchFamily="34" charset="0"/>
              </a:rPr>
              <a:t> </a:t>
            </a:r>
          </a:p>
        </p:txBody>
      </p:sp>
      <p:sp>
        <p:nvSpPr>
          <p:cNvPr id="228354" name="Rectangle 2"/>
          <p:cNvSpPr>
            <a:spLocks noChangeArrowheads="1"/>
          </p:cNvSpPr>
          <p:nvPr/>
        </p:nvSpPr>
        <p:spPr bwMode="auto">
          <a:xfrm>
            <a:off x="2555776" y="3861048"/>
            <a:ext cx="6300192" cy="101566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Rendre aux ménages les 5 milliards de subventions aux éoliennes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Arrêter les projets éoliens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Relancer la filière nucléaire</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hydroélectrique et investir dans la filière hydrogène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Interdire l’abattage sans étourdissement</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Revoir les accords de libre échange qui ne respectent pas les intérêts de la France</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p:txBody>
      </p:sp>
      <p:sp>
        <p:nvSpPr>
          <p:cNvPr id="228355" name="Rectangle 3"/>
          <p:cNvSpPr>
            <a:spLocks noChangeArrowheads="1"/>
          </p:cNvSpPr>
          <p:nvPr/>
        </p:nvSpPr>
        <p:spPr bwMode="auto">
          <a:xfrm>
            <a:off x="1691680" y="5589240"/>
            <a:ext cx="5469767" cy="1015663"/>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Mettre fin à tous les projets éoliens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Privilégier les circuits courts dans la restauration collective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Développer l’électricité et l’hydrogène dans les transports en commun </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Opposer un véto à toute négociation européenne de traité de libre échange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Relancer la filière nucléaire avec 14 nouveaux réacteurs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p:txBody>
      </p:sp>
      <p:pic>
        <p:nvPicPr>
          <p:cNvPr id="11"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3 : Protection sociale</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cs typeface="Arial" pitchFamily="34" charset="0"/>
              </a:rPr>
              <a:t>Protection sociale</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899592" y="1916832"/>
            <a:ext cx="8124056"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Quelle retraite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60 ans, 42 annuité, 75 % du revenu net, c’est le programme de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Y. Jadot</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Macron</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E. </a:t>
            </a:r>
            <a:r>
              <a:rPr lang="fr-FR" sz="1800" dirty="0" err="1" smtClean="0"/>
              <a:t>Zemmour</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cs typeface="Arial" pitchFamily="34" charset="0"/>
              </a:rPr>
              <a:t>Protection sociale</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899592" y="1916832"/>
            <a:ext cx="8124056"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2 – Le 100 % sécu</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755576" y="3470230"/>
            <a:ext cx="8136904" cy="646331"/>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Quels candidats se prononcent en faveur du mandat de la FSU du 100 % sécu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Y. Jadot</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J. L. Mélenchon</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M. Le Pen</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lang="fr-FR" sz="3600" b="1" kern="0" dirty="0" smtClean="0">
                <a:solidFill>
                  <a:schemeClr val="bg1"/>
                </a:solidFill>
                <a:latin typeface="Arial" pitchFamily="34" charset="0"/>
                <a:cs typeface="Arial" pitchFamily="34" charset="0"/>
              </a:rPr>
              <a:t>Protection sociale</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899592" y="1916832"/>
            <a:ext cx="8124056"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 </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3 – Des aides sociales sous conditions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Quels candidats veulent conditionner les aides sociales</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M. Le Pen</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E. </a:t>
            </a:r>
            <a:r>
              <a:rPr lang="fr-FR" sz="1800" dirty="0" err="1" smtClean="0"/>
              <a:t>Zemmour</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Macron</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V. Pécresse</a:t>
            </a:r>
            <a:endParaRPr lang="fr-FR"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Protection sociale et santé</a:t>
            </a:r>
          </a:p>
        </p:txBody>
      </p:sp>
      <p:pic>
        <p:nvPicPr>
          <p:cNvPr id="28"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214282" y="3714752"/>
            <a:ext cx="1313895" cy="1340528"/>
          </a:xfrm>
          <a:prstGeom prst="ellipse">
            <a:avLst/>
          </a:prstGeom>
          <a:noFill/>
          <a:effectLst>
            <a:outerShdw blurRad="50800" dist="38100" dir="2700000" algn="tl" rotWithShape="0">
              <a:prstClr val="black">
                <a:alpha val="40000"/>
              </a:prstClr>
            </a:outerShdw>
          </a:effectLst>
        </p:spPr>
      </p:pic>
      <p:sp>
        <p:nvSpPr>
          <p:cNvPr id="29" name="ZoneTexte 28"/>
          <p:cNvSpPr txBox="1"/>
          <p:nvPr/>
        </p:nvSpPr>
        <p:spPr>
          <a:xfrm>
            <a:off x="-396552"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sp>
        <p:nvSpPr>
          <p:cNvPr id="227329" name="Rectangle 1"/>
          <p:cNvSpPr>
            <a:spLocks noChangeArrowheads="1"/>
          </p:cNvSpPr>
          <p:nvPr/>
        </p:nvSpPr>
        <p:spPr bwMode="auto">
          <a:xfrm>
            <a:off x="2339752" y="3140968"/>
            <a:ext cx="5904656" cy="230832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Retraite à 60 ans avec 37 annuités</a:t>
            </a:r>
            <a:endParaRPr kumimoji="0" lang="fr-FR" sz="18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Former et embaucher 200 000 hospitaliers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Ouvrir 100 000 lits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Exproprier les grands groupes pharmaceutiques </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En finir avec les brevets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Interdiction des dépassements d’honoraires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8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Remboursement à 100 % de tous les soins et médicaments</a:t>
            </a:r>
            <a:endParaRPr kumimoji="0" lang="fr-FR" sz="1800" b="0" i="0" u="sng" strike="noStrike" cap="none" normalizeH="0" baseline="0" dirty="0" smtClean="0">
              <a:ln>
                <a:noFill/>
              </a:ln>
              <a:solidFill>
                <a:schemeClr val="bg1"/>
              </a:solidFill>
              <a:effectLst/>
              <a:latin typeface="Arial" pitchFamily="34" charset="0"/>
              <a:cs typeface="Arial" pitchFamily="34" charset="0"/>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Protection sociale et santé</a:t>
            </a:r>
          </a:p>
        </p:txBody>
      </p:sp>
      <p:pic>
        <p:nvPicPr>
          <p:cNvPr id="5" name="Picture 17" descr="https://images.midilibre.fr/api/v1/images/view/6225eb683e454654274de645/large/image.jpg?v=2"/>
          <p:cNvPicPr>
            <a:picLocks noChangeAspect="1" noChangeArrowheads="1"/>
          </p:cNvPicPr>
          <p:nvPr/>
        </p:nvPicPr>
        <p:blipFill>
          <a:blip r:embed="rId2" cstate="print"/>
          <a:srcRect l="1685" t="2475" r="82214" b="69005"/>
          <a:stretch>
            <a:fillRect/>
          </a:stretch>
        </p:blipFill>
        <p:spPr bwMode="auto">
          <a:xfrm>
            <a:off x="683568" y="2924944"/>
            <a:ext cx="1357312" cy="1358283"/>
          </a:xfrm>
          <a:prstGeom prst="ellipse">
            <a:avLst/>
          </a:prstGeom>
          <a:noFill/>
          <a:effectLst>
            <a:outerShdw blurRad="50800" dist="38100" dir="2700000" algn="tl" rotWithShape="0">
              <a:prstClr val="black">
                <a:alpha val="40000"/>
              </a:prstClr>
            </a:outerShdw>
          </a:effectLst>
        </p:spPr>
      </p:pic>
      <p:pic>
        <p:nvPicPr>
          <p:cNvPr id="6" name="Picture 29" descr="https://images.midilibre.fr/api/v1/images/view/6225eb683e454654274de645/large/image.jpg?v=2"/>
          <p:cNvPicPr>
            <a:picLocks noChangeAspect="1" noChangeArrowheads="1"/>
          </p:cNvPicPr>
          <p:nvPr/>
        </p:nvPicPr>
        <p:blipFill>
          <a:blip r:embed="rId2" cstate="print"/>
          <a:srcRect l="81044" t="1611" r="2317" b="68937"/>
          <a:stretch>
            <a:fillRect/>
          </a:stretch>
        </p:blipFill>
        <p:spPr bwMode="auto">
          <a:xfrm>
            <a:off x="467544" y="4509120"/>
            <a:ext cx="1402672" cy="1402672"/>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35496" y="2276872"/>
            <a:ext cx="2520280" cy="369332"/>
          </a:xfrm>
          <a:prstGeom prst="rect">
            <a:avLst/>
          </a:prstGeom>
          <a:noFill/>
        </p:spPr>
        <p:txBody>
          <a:bodyPr wrap="square" rtlCol="0">
            <a:spAutoFit/>
          </a:bodyPr>
          <a:lstStyle/>
          <a:p>
            <a:r>
              <a:rPr lang="fr-FR" sz="1800" b="1" i="1" dirty="0" smtClean="0">
                <a:solidFill>
                  <a:schemeClr val="bg1"/>
                </a:solidFill>
              </a:rPr>
              <a:t>La gauche de gauche</a:t>
            </a:r>
            <a:endParaRPr lang="fr-FR" sz="1800" b="1" i="1" dirty="0">
              <a:solidFill>
                <a:schemeClr val="bg1"/>
              </a:solidFill>
            </a:endParaRPr>
          </a:p>
        </p:txBody>
      </p:sp>
      <p:sp>
        <p:nvSpPr>
          <p:cNvPr id="226305" name="Rectangle 1"/>
          <p:cNvSpPr>
            <a:spLocks noChangeArrowheads="1"/>
          </p:cNvSpPr>
          <p:nvPr/>
        </p:nvSpPr>
        <p:spPr bwMode="auto">
          <a:xfrm>
            <a:off x="2411760" y="2791961"/>
            <a:ext cx="5904656" cy="1200329"/>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Retraite à 60 ans à taux plein avec 40 annuités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Reconstruire le service hospitalier et instaurer le 100 % Sécu en intégrant les mutuelles à la Sécu. </a:t>
            </a:r>
          </a:p>
          <a:p>
            <a:pPr marL="177800" indent="-177800" algn="l" eaLnBrk="0" hangingPunct="0">
              <a:buFont typeface="Arial" pitchFamily="34" charset="0"/>
              <a:buChar char="•"/>
            </a:pPr>
            <a:r>
              <a:rPr lang="fr-FR" sz="1200" dirty="0" smtClean="0">
                <a:solidFill>
                  <a:schemeClr val="bg1"/>
                </a:solidFill>
              </a:rPr>
              <a:t>Organiser l’élection des administrateurs de la Sécurité sociale par les assurés eux-mêmes</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26306" name="Rectangle 2"/>
          <p:cNvSpPr>
            <a:spLocks noChangeArrowheads="1"/>
          </p:cNvSpPr>
          <p:nvPr/>
        </p:nvSpPr>
        <p:spPr bwMode="auto">
          <a:xfrm>
            <a:off x="1979712" y="4365104"/>
            <a:ext cx="6840760" cy="1938992"/>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Retraite à 60 ans avec 75 % du revenu net dans le privé et le public ; calcul sur 10 ans dans le privé ; 10 ans ou six derniers mois dans le public (+ avantageux)</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Taux plein pour carrières complète de 18 à 60 ans (42 annuités) </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Aller vers une véritable prise en charge à 100 % par la Sécu</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Développement des centres de santé</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de développement de l’hôpital public avec création de 100 000 emplois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Fin du T2A</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RSA ouvert aux moins de 25 ans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Création d’une cotisation additionnelle sur les revenus financiers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Augmenter le nombre de médecins</a:t>
            </a:r>
            <a:r>
              <a:rPr kumimoji="0" lang="fr-FR" sz="1200" b="0" i="0" u="none" strike="noStrike" cap="none" normalizeH="0" baseline="0" dirty="0" smtClean="0">
                <a:ln>
                  <a:noFill/>
                </a:ln>
                <a:solidFill>
                  <a:schemeClr val="bg1"/>
                </a:solidFill>
                <a:effectLst/>
                <a:latin typeface="Arial" pitchFamily="34" charset="0"/>
                <a:cs typeface="Arial" pitchFamily="34" charset="0"/>
              </a:rPr>
              <a:t> </a:t>
            </a:r>
          </a:p>
        </p:txBody>
      </p:sp>
      <p:pic>
        <p:nvPicPr>
          <p:cNvPr id="8"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Éducation</a:t>
            </a:r>
          </a:p>
        </p:txBody>
      </p:sp>
      <p:pic>
        <p:nvPicPr>
          <p:cNvPr id="28" name="Picture 19" descr="https://images.midilibre.fr/api/v1/images/view/6225eb683e454654274de645/large/image.jpg?v=2"/>
          <p:cNvPicPr>
            <a:picLocks noChangeAspect="1" noChangeArrowheads="1"/>
          </p:cNvPicPr>
          <p:nvPr/>
        </p:nvPicPr>
        <p:blipFill>
          <a:blip r:embed="rId2" cstate="print"/>
          <a:srcRect l="2340" t="69608" r="82073" b="2244"/>
          <a:stretch>
            <a:fillRect/>
          </a:stretch>
        </p:blipFill>
        <p:spPr bwMode="auto">
          <a:xfrm>
            <a:off x="179512" y="3356992"/>
            <a:ext cx="1313895" cy="1340528"/>
          </a:xfrm>
          <a:prstGeom prst="ellipse">
            <a:avLst/>
          </a:prstGeom>
          <a:noFill/>
          <a:effectLst>
            <a:outerShdw blurRad="50800" dist="38100" dir="2700000" algn="tl" rotWithShape="0">
              <a:prstClr val="black">
                <a:alpha val="40000"/>
              </a:prstClr>
            </a:outerShdw>
          </a:effectLst>
        </p:spPr>
      </p:pic>
      <p:sp>
        <p:nvSpPr>
          <p:cNvPr id="29" name="ZoneTexte 28"/>
          <p:cNvSpPr txBox="1"/>
          <p:nvPr/>
        </p:nvSpPr>
        <p:spPr>
          <a:xfrm>
            <a:off x="-252536" y="2924944"/>
            <a:ext cx="2520280" cy="369332"/>
          </a:xfrm>
          <a:prstGeom prst="rect">
            <a:avLst/>
          </a:prstGeom>
          <a:noFill/>
        </p:spPr>
        <p:txBody>
          <a:bodyPr wrap="square" rtlCol="0">
            <a:spAutoFit/>
          </a:bodyPr>
          <a:lstStyle/>
          <a:p>
            <a:r>
              <a:rPr lang="fr-FR" sz="1800" b="1" i="1" dirty="0" smtClean="0">
                <a:solidFill>
                  <a:schemeClr val="bg1"/>
                </a:solidFill>
              </a:rPr>
              <a:t>l'extrême gauche</a:t>
            </a:r>
            <a:endParaRPr lang="fr-FR" sz="1800" b="1" i="1" dirty="0">
              <a:solidFill>
                <a:schemeClr val="bg1"/>
              </a:solidFill>
            </a:endParaRPr>
          </a:p>
        </p:txBody>
      </p:sp>
      <p:pic>
        <p:nvPicPr>
          <p:cNvPr id="31" name="Picture 6"/>
          <p:cNvPicPr>
            <a:picLocks noChangeAspect="1" noChangeArrowheads="1"/>
          </p:cNvPicPr>
          <p:nvPr/>
        </p:nvPicPr>
        <p:blipFill>
          <a:blip r:embed="rId3" cstate="print">
            <a:lum bright="-6000"/>
          </a:blip>
          <a:srcRect/>
          <a:stretch>
            <a:fillRect/>
          </a:stretch>
        </p:blipFill>
        <p:spPr bwMode="auto">
          <a:xfrm rot="-243924">
            <a:off x="195639" y="132876"/>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pic>
        <p:nvPicPr>
          <p:cNvPr id="89092" name="Picture 4" descr="https://assets-decodeurs.lemonde.fr/decodeurs/assets/presidentielle2022/arthaudnathalie.jpg"/>
          <p:cNvPicPr>
            <a:picLocks noChangeAspect="1" noChangeArrowheads="1"/>
          </p:cNvPicPr>
          <p:nvPr/>
        </p:nvPicPr>
        <p:blipFill>
          <a:blip r:embed="rId4" cstate="print"/>
          <a:srcRect/>
          <a:stretch>
            <a:fillRect/>
          </a:stretch>
        </p:blipFill>
        <p:spPr bwMode="auto">
          <a:xfrm>
            <a:off x="827584" y="4653136"/>
            <a:ext cx="1224136" cy="1224136"/>
          </a:xfrm>
          <a:prstGeom prst="ellipse">
            <a:avLst/>
          </a:prstGeom>
          <a:noFill/>
          <a:ln w="38100">
            <a:solidFill>
              <a:schemeClr val="bg1"/>
            </a:solidFill>
          </a:ln>
          <a:effectLst>
            <a:outerShdw blurRad="50800" dist="38100" dir="2700000" algn="tl" rotWithShape="0">
              <a:prstClr val="black">
                <a:alpha val="40000"/>
              </a:prstClr>
            </a:outerShdw>
          </a:effectLst>
        </p:spPr>
      </p:pic>
      <p:sp>
        <p:nvSpPr>
          <p:cNvPr id="8" name="Rectangle 7"/>
          <p:cNvSpPr/>
          <p:nvPr/>
        </p:nvSpPr>
        <p:spPr>
          <a:xfrm>
            <a:off x="2339752" y="4797152"/>
            <a:ext cx="5544616" cy="646331"/>
          </a:xfrm>
          <a:prstGeom prst="rect">
            <a:avLst/>
          </a:prstGeom>
        </p:spPr>
        <p:txBody>
          <a:bodyPr wrap="square">
            <a:spAutoFit/>
          </a:bodyPr>
          <a:lstStyle/>
          <a:p>
            <a:pPr>
              <a:buFont typeface="Arial" pitchFamily="34" charset="0"/>
              <a:buChar char="•"/>
            </a:pPr>
            <a:r>
              <a:rPr lang="fr-FR" sz="1200" i="1" dirty="0" smtClean="0">
                <a:solidFill>
                  <a:schemeClr val="bg1"/>
                </a:solidFill>
              </a:rPr>
              <a:t> Il faut </a:t>
            </a:r>
            <a:r>
              <a:rPr lang="fr-FR" sz="1200" i="1" u="sng" dirty="0" smtClean="0">
                <a:solidFill>
                  <a:schemeClr val="bg1"/>
                </a:solidFill>
              </a:rPr>
              <a:t>embaucher massivement</a:t>
            </a:r>
            <a:r>
              <a:rPr lang="fr-FR" sz="1200" i="1" dirty="0" smtClean="0">
                <a:solidFill>
                  <a:schemeClr val="bg1"/>
                </a:solidFill>
              </a:rPr>
              <a:t> : des enseignants titulaires, des surveillants, du personnel d’entretien et de ménage, des assistants sociaux et des infirmières</a:t>
            </a:r>
            <a:endParaRPr lang="fr-FR" sz="1200" dirty="0">
              <a:solidFill>
                <a:schemeClr val="bg1"/>
              </a:solidFill>
            </a:endParaRPr>
          </a:p>
        </p:txBody>
      </p:sp>
      <p:sp>
        <p:nvSpPr>
          <p:cNvPr id="9" name="Rectangle 8"/>
          <p:cNvSpPr/>
          <p:nvPr/>
        </p:nvSpPr>
        <p:spPr>
          <a:xfrm>
            <a:off x="2411760" y="3573016"/>
            <a:ext cx="4572000" cy="276999"/>
          </a:xfrm>
          <a:prstGeom prst="rect">
            <a:avLst/>
          </a:prstGeom>
        </p:spPr>
        <p:txBody>
          <a:bodyPr>
            <a:spAutoFit/>
          </a:bodyPr>
          <a:lstStyle/>
          <a:p>
            <a:pPr algn="l">
              <a:buFont typeface="Arial" pitchFamily="34" charset="0"/>
              <a:buChar char="•"/>
            </a:pPr>
            <a:r>
              <a:rPr lang="fr-FR" sz="1200" i="1" u="sng" dirty="0" smtClean="0">
                <a:solidFill>
                  <a:schemeClr val="bg1"/>
                </a:solidFill>
              </a:rPr>
              <a:t> Recrutement massif de personnels</a:t>
            </a:r>
            <a:endParaRPr lang="fr-FR" sz="1200" i="1" u="sng"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Protection sociale et santé</a:t>
            </a:r>
          </a:p>
        </p:txBody>
      </p:sp>
      <p:pic>
        <p:nvPicPr>
          <p:cNvPr id="8" name="Picture 23" descr="https://images.midilibre.fr/api/v1/images/view/6225eb683e454654274de645/large/image.jpg?v=2"/>
          <p:cNvPicPr>
            <a:picLocks noChangeAspect="1" noChangeArrowheads="1"/>
          </p:cNvPicPr>
          <p:nvPr/>
        </p:nvPicPr>
        <p:blipFill>
          <a:blip r:embed="rId2" cstate="print"/>
          <a:srcRect l="41331" t="12096" r="42767" b="60010"/>
          <a:stretch>
            <a:fillRect/>
          </a:stretch>
        </p:blipFill>
        <p:spPr bwMode="auto">
          <a:xfrm>
            <a:off x="611560" y="4869160"/>
            <a:ext cx="1340530" cy="1328451"/>
          </a:xfrm>
          <a:prstGeom prst="ellipse">
            <a:avLst/>
          </a:prstGeom>
          <a:noFill/>
          <a:effectLst>
            <a:outerShdw blurRad="50800" dist="38100" dir="2700000" algn="tl" rotWithShape="0">
              <a:prstClr val="black">
                <a:alpha val="40000"/>
              </a:prstClr>
            </a:outerShdw>
          </a:effectLst>
        </p:spPr>
      </p:pic>
      <p:pic>
        <p:nvPicPr>
          <p:cNvPr id="9" name="Picture 25" descr="https://images.midilibre.fr/api/v1/images/view/6225eb683e454654274de645/large/image.jpg?v=2"/>
          <p:cNvPicPr>
            <a:picLocks noChangeAspect="1" noChangeArrowheads="1"/>
          </p:cNvPicPr>
          <p:nvPr/>
        </p:nvPicPr>
        <p:blipFill>
          <a:blip r:embed="rId2" cstate="print"/>
          <a:srcRect l="60077" t="13981" r="23915" b="57872"/>
          <a:stretch>
            <a:fillRect/>
          </a:stretch>
        </p:blipFill>
        <p:spPr bwMode="auto">
          <a:xfrm>
            <a:off x="899592" y="3068960"/>
            <a:ext cx="1349406" cy="1340528"/>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2492896"/>
            <a:ext cx="2520280" cy="369332"/>
          </a:xfrm>
          <a:prstGeom prst="rect">
            <a:avLst/>
          </a:prstGeom>
          <a:noFill/>
        </p:spPr>
        <p:txBody>
          <a:bodyPr wrap="square" rtlCol="0">
            <a:spAutoFit/>
          </a:bodyPr>
          <a:lstStyle/>
          <a:p>
            <a:r>
              <a:rPr lang="fr-FR" sz="1800" b="1" i="1" dirty="0" smtClean="0">
                <a:solidFill>
                  <a:schemeClr val="bg1"/>
                </a:solidFill>
              </a:rPr>
              <a:t>Le reste de la gauche</a:t>
            </a:r>
            <a:endParaRPr lang="fr-FR" sz="1800" b="1" i="1" dirty="0">
              <a:solidFill>
                <a:schemeClr val="bg1"/>
              </a:solidFill>
            </a:endParaRP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24257" name="Rectangle 1"/>
          <p:cNvSpPr>
            <a:spLocks noChangeArrowheads="1"/>
          </p:cNvSpPr>
          <p:nvPr/>
        </p:nvSpPr>
        <p:spPr bwMode="auto">
          <a:xfrm>
            <a:off x="2915817" y="2480266"/>
            <a:ext cx="6228184" cy="1954381"/>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100" b="0" i="0" u="sng" strike="noStrike" cap="none" normalizeH="0" baseline="0" dirty="0" smtClean="0">
                <a:ln>
                  <a:noFill/>
                </a:ln>
                <a:solidFill>
                  <a:schemeClr val="bg1"/>
                </a:solidFill>
                <a:effectLst/>
                <a:latin typeface="Arial" pitchFamily="34" charset="0"/>
                <a:ea typeface="Calibri" pitchFamily="34" charset="0"/>
                <a:cs typeface="Arial" pitchFamily="34" charset="0"/>
              </a:rPr>
              <a:t>Pas de recul de l’âge de la retraite </a:t>
            </a:r>
            <a:endParaRPr kumimoji="0" lang="fr-FR" sz="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Départ plus tôt pour les métiers pénibles</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Retour des CHSCT</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 moins 8 personnels pour 10 résidents en EHPAD</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Allocations familiales à 70 euros par mois dès le 1</a:t>
            </a:r>
            <a:r>
              <a:rPr kumimoji="0" lang="fr-FR" sz="1100" b="0" i="0" u="none" strike="noStrike" cap="none" normalizeH="0" baseline="30000" dirty="0" smtClean="0">
                <a:ln>
                  <a:noFill/>
                </a:ln>
                <a:solidFill>
                  <a:schemeClr val="bg1"/>
                </a:solidFill>
                <a:effectLst/>
                <a:latin typeface="Arial" pitchFamily="34" charset="0"/>
                <a:ea typeface="Calibri" pitchFamily="34" charset="0"/>
                <a:cs typeface="Arial" pitchFamily="34" charset="0"/>
              </a:rPr>
              <a:t>er</a:t>
            </a: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enfant</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d’urgence pour l’hôpital Public avec reprise de la dette et recrutement de 100 000 infirmier.es</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Tarification à l’activité pour les seuls actes techniques et  programmables </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Doubler les capacités d’accueil des universités de médecine</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Favoriser le salariat des médecins dans les maisons de santé</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Deconjugaliser</a:t>
            </a: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l’AAH</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24258" name="Rectangle 2"/>
          <p:cNvSpPr>
            <a:spLocks noChangeArrowheads="1"/>
          </p:cNvSpPr>
          <p:nvPr/>
        </p:nvSpPr>
        <p:spPr bwMode="auto">
          <a:xfrm>
            <a:off x="2112728" y="4934778"/>
            <a:ext cx="6059672" cy="144655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100" b="0" i="0" u="sng" strike="noStrike" cap="none" normalizeH="0" baseline="0" dirty="0" smtClean="0">
                <a:ln>
                  <a:noFill/>
                </a:ln>
                <a:solidFill>
                  <a:schemeClr val="bg1"/>
                </a:solidFill>
                <a:effectLst/>
                <a:latin typeface="Arial" pitchFamily="34" charset="0"/>
                <a:ea typeface="Calibri" pitchFamily="34" charset="0"/>
                <a:cs typeface="Arial" pitchFamily="34" charset="0"/>
              </a:rPr>
              <a:t>Âge légal de départ plafonné à 62 ans et rétablissement des 4 critères de pénibilité enlevés</a:t>
            </a:r>
            <a:endParaRPr kumimoji="0" lang="fr-FR" sz="600" b="0" i="0" u="sng"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Modification des règles de tarification à l’acte </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Accroitre les capacités des fac de médecine jusqu’à 15 000 médecins par an</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Recrutement de 25 000 infirmier.es et aides soignants. </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Une année de professionnalisation en fin d’internat dans les déserts médicaux</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Rétablissement des CHSCT dans les entreprises de plus de 50 salariés</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Plus de personnel dans les EHPAD à repenser</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Individualiser l’AAH </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Protection sociale et santé</a:t>
            </a:r>
          </a:p>
        </p:txBody>
      </p:sp>
      <p:pic>
        <p:nvPicPr>
          <p:cNvPr id="6" name="Picture 21" descr="https://images.midilibre.fr/api/v1/images/view/6225eb683e454654274de645/large/image.jpg?v=2"/>
          <p:cNvPicPr>
            <a:picLocks noChangeAspect="1" noChangeArrowheads="1"/>
          </p:cNvPicPr>
          <p:nvPr/>
        </p:nvPicPr>
        <p:blipFill>
          <a:blip r:embed="rId2" cstate="print"/>
          <a:srcRect l="40862" t="54675" r="42498" b="15686"/>
          <a:stretch>
            <a:fillRect/>
          </a:stretch>
        </p:blipFill>
        <p:spPr bwMode="auto">
          <a:xfrm>
            <a:off x="827584" y="3212976"/>
            <a:ext cx="1402672" cy="1411550"/>
          </a:xfrm>
          <a:prstGeom prst="ellipse">
            <a:avLst/>
          </a:prstGeom>
          <a:noFill/>
          <a:effectLst>
            <a:outerShdw blurRad="50800" dist="38100" dir="2700000" algn="tl" rotWithShape="0">
              <a:prstClr val="black">
                <a:alpha val="40000"/>
              </a:prstClr>
            </a:outerShdw>
          </a:effectLst>
        </p:spPr>
      </p:pic>
      <p:sp>
        <p:nvSpPr>
          <p:cNvPr id="7" name="ZoneTexte 6"/>
          <p:cNvSpPr txBox="1"/>
          <p:nvPr/>
        </p:nvSpPr>
        <p:spPr>
          <a:xfrm>
            <a:off x="251520" y="2636912"/>
            <a:ext cx="2520280" cy="369332"/>
          </a:xfrm>
          <a:prstGeom prst="rect">
            <a:avLst/>
          </a:prstGeom>
          <a:noFill/>
        </p:spPr>
        <p:txBody>
          <a:bodyPr wrap="square" rtlCol="0">
            <a:spAutoFit/>
          </a:bodyPr>
          <a:lstStyle/>
          <a:p>
            <a:r>
              <a:rPr lang="fr-FR" sz="1800" b="1" i="1" dirty="0" smtClean="0">
                <a:solidFill>
                  <a:schemeClr val="bg1"/>
                </a:solidFill>
              </a:rPr>
              <a:t>La </a:t>
            </a:r>
            <a:r>
              <a:rPr lang="fr-FR" sz="1800" b="1" i="1" dirty="0" err="1" smtClean="0">
                <a:solidFill>
                  <a:schemeClr val="bg1"/>
                </a:solidFill>
              </a:rPr>
              <a:t>Macronie</a:t>
            </a:r>
            <a:endParaRPr lang="fr-FR" sz="1800" b="1" i="1" dirty="0">
              <a:solidFill>
                <a:schemeClr val="bg1"/>
              </a:solidFill>
            </a:endParaRPr>
          </a:p>
        </p:txBody>
      </p:sp>
      <p:pic>
        <p:nvPicPr>
          <p:cNvPr id="5"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8" name="Rectangle 1"/>
          <p:cNvSpPr>
            <a:spLocks noChangeArrowheads="1"/>
          </p:cNvSpPr>
          <p:nvPr/>
        </p:nvSpPr>
        <p:spPr bwMode="auto">
          <a:xfrm>
            <a:off x="2699792" y="2772217"/>
            <a:ext cx="6228184" cy="2308324"/>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lvl="0" indent="-177800" algn="l">
              <a:buFont typeface="Arial" pitchFamily="34" charset="0"/>
              <a:buChar char="•"/>
            </a:pPr>
            <a:r>
              <a:rPr lang="fr-FR" sz="1800" u="sng" dirty="0" smtClean="0">
                <a:solidFill>
                  <a:schemeClr val="bg1"/>
                </a:solidFill>
              </a:rPr>
              <a:t>Le relèvement progressif de l’âge</a:t>
            </a:r>
            <a:br>
              <a:rPr lang="fr-FR" sz="1800" u="sng" dirty="0" smtClean="0">
                <a:solidFill>
                  <a:schemeClr val="bg1"/>
                </a:solidFill>
              </a:rPr>
            </a:br>
            <a:r>
              <a:rPr lang="fr-FR" sz="1800" u="sng" dirty="0" smtClean="0">
                <a:solidFill>
                  <a:schemeClr val="bg1"/>
                </a:solidFill>
              </a:rPr>
              <a:t>légal de départ à la retraite à 65 ans</a:t>
            </a:r>
            <a:endParaRPr lang="fr-FR" sz="1800" i="1" u="sng" dirty="0" smtClean="0">
              <a:solidFill>
                <a:schemeClr val="bg1"/>
              </a:solidFill>
              <a:latin typeface="Arial" pitchFamily="34" charset="0"/>
              <a:cs typeface="Arial" pitchFamily="34" charset="0"/>
            </a:endParaRPr>
          </a:p>
          <a:p>
            <a:pPr marL="177800" lvl="0" indent="-177800" algn="l">
              <a:buFont typeface="Arial" pitchFamily="34" charset="0"/>
              <a:buChar char="•"/>
            </a:pPr>
            <a:r>
              <a:rPr lang="fr-FR" sz="1800" dirty="0" smtClean="0">
                <a:solidFill>
                  <a:schemeClr val="bg1"/>
                </a:solidFill>
              </a:rPr>
              <a:t>proposer </a:t>
            </a:r>
            <a:r>
              <a:rPr lang="fr-FR" sz="1800" u="sng" dirty="0" smtClean="0">
                <a:solidFill>
                  <a:schemeClr val="bg1"/>
                </a:solidFill>
              </a:rPr>
              <a:t>un cumul emploi-retraite</a:t>
            </a:r>
            <a:r>
              <a:rPr lang="fr-FR" sz="1800" dirty="0" smtClean="0">
                <a:solidFill>
                  <a:schemeClr val="bg1"/>
                </a:solidFill>
              </a:rPr>
              <a:t/>
            </a:r>
            <a:br>
              <a:rPr lang="fr-FR" sz="1800" dirty="0" smtClean="0">
                <a:solidFill>
                  <a:schemeClr val="bg1"/>
                </a:solidFill>
              </a:rPr>
            </a:br>
            <a:r>
              <a:rPr lang="fr-FR" sz="1800" dirty="0" smtClean="0">
                <a:solidFill>
                  <a:schemeClr val="bg1"/>
                </a:solidFill>
              </a:rPr>
              <a:t>plus simple et plus avantageux,</a:t>
            </a:r>
            <a:br>
              <a:rPr lang="fr-FR" sz="1800" dirty="0" smtClean="0">
                <a:solidFill>
                  <a:schemeClr val="bg1"/>
                </a:solidFill>
              </a:rPr>
            </a:br>
            <a:r>
              <a:rPr lang="fr-FR" sz="1800" dirty="0" smtClean="0">
                <a:solidFill>
                  <a:schemeClr val="bg1"/>
                </a:solidFill>
              </a:rPr>
              <a:t>pour ceux qui souhaitent travailler</a:t>
            </a:r>
            <a:br>
              <a:rPr lang="fr-FR" sz="1800" dirty="0" smtClean="0">
                <a:solidFill>
                  <a:schemeClr val="bg1"/>
                </a:solidFill>
              </a:rPr>
            </a:br>
            <a:r>
              <a:rPr lang="fr-FR" sz="1800" dirty="0" smtClean="0">
                <a:solidFill>
                  <a:schemeClr val="bg1"/>
                </a:solidFill>
              </a:rPr>
              <a:t>plus longtemps et effectuer</a:t>
            </a:r>
            <a:br>
              <a:rPr lang="fr-FR" sz="1800" dirty="0" smtClean="0">
                <a:solidFill>
                  <a:schemeClr val="bg1"/>
                </a:solidFill>
              </a:rPr>
            </a:br>
            <a:r>
              <a:rPr lang="fr-FR" sz="1800" dirty="0" smtClean="0">
                <a:solidFill>
                  <a:schemeClr val="bg1"/>
                </a:solidFill>
              </a:rPr>
              <a:t>une transition souple vers la retraite</a:t>
            </a:r>
            <a:r>
              <a:rPr lang="fr-FR" sz="1800" i="1" dirty="0" smtClean="0">
                <a:solidFill>
                  <a:schemeClr val="bg1"/>
                </a:solidFill>
                <a:latin typeface="Arial" pitchFamily="34" charset="0"/>
                <a:cs typeface="Arial" pitchFamily="34" charset="0"/>
              </a:rPr>
              <a:t> </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fr-FR" sz="18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Protection sociale et santé</a:t>
            </a:r>
          </a:p>
        </p:txBody>
      </p:sp>
      <p:pic>
        <p:nvPicPr>
          <p:cNvPr id="8" name="Picture 33" descr="https://images.midilibre.fr/api/v1/images/view/6225eb683e454654274de645/large/image.jpg?v=2"/>
          <p:cNvPicPr>
            <a:picLocks noChangeAspect="1" noChangeArrowheads="1"/>
          </p:cNvPicPr>
          <p:nvPr/>
        </p:nvPicPr>
        <p:blipFill>
          <a:blip r:embed="rId2" cstate="print"/>
          <a:srcRect l="22910" t="12049" r="60977" b="59244"/>
          <a:stretch>
            <a:fillRect/>
          </a:stretch>
        </p:blipFill>
        <p:spPr bwMode="auto">
          <a:xfrm>
            <a:off x="539552" y="3789040"/>
            <a:ext cx="1358283"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0" y="2348880"/>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87745" name="Rectangle 1"/>
          <p:cNvSpPr>
            <a:spLocks noChangeArrowheads="1"/>
          </p:cNvSpPr>
          <p:nvPr/>
        </p:nvSpPr>
        <p:spPr bwMode="auto">
          <a:xfrm>
            <a:off x="2520280" y="2513221"/>
            <a:ext cx="6804248" cy="304698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strike="noStrike" cap="none" normalizeH="0" baseline="0" dirty="0" smtClean="0">
                <a:ln>
                  <a:noFill/>
                </a:ln>
                <a:solidFill>
                  <a:schemeClr val="bg1"/>
                </a:solidFill>
                <a:effectLst/>
                <a:latin typeface="Arial" pitchFamily="34" charset="0"/>
                <a:ea typeface="Calibri" pitchFamily="34" charset="0"/>
                <a:cs typeface="Arial" pitchFamily="34" charset="0"/>
              </a:rPr>
              <a:t>Garantir une retraite d’au moins un SMIC net par mois</a:t>
            </a:r>
            <a:endParaRPr kumimoji="0" lang="fr-FR" sz="1200" b="0" i="0"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Accentuer la dégressivité des allocations chômage à partir de 6 mois </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Pour conserver les allocations, les chômeurs se forment dans les métiers qui recrutent</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Rétablir l’universalité des allocations familiales </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900 euros d’allocations par mois dès le premier enfant</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une prime de natalité de 900 euros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Augmenter de 15 % les allocations des 2</a:t>
            </a:r>
            <a:r>
              <a:rPr kumimoji="0" lang="fr-FR" sz="1200" b="0" i="0" u="none" strike="noStrike" cap="none" normalizeH="0" baseline="30000" dirty="0" smtClean="0">
                <a:ln>
                  <a:noFill/>
                </a:ln>
                <a:solidFill>
                  <a:schemeClr val="bg1"/>
                </a:solidFill>
                <a:effectLst/>
                <a:latin typeface="Arial" pitchFamily="34" charset="0"/>
                <a:ea typeface="Calibri" pitchFamily="34" charset="0"/>
                <a:cs typeface="Arial" pitchFamily="34" charset="0"/>
              </a:rPr>
              <a:t>ème</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et 3</a:t>
            </a:r>
            <a:r>
              <a:rPr kumimoji="0" lang="fr-FR" sz="1200" b="0" i="0" u="none" strike="noStrike" cap="none" normalizeH="0" baseline="30000" dirty="0" smtClean="0">
                <a:ln>
                  <a:noFill/>
                </a:ln>
                <a:solidFill>
                  <a:schemeClr val="bg1"/>
                </a:solidFill>
                <a:effectLst/>
                <a:latin typeface="Arial" pitchFamily="34" charset="0"/>
                <a:ea typeface="Calibri" pitchFamily="34" charset="0"/>
                <a:cs typeface="Arial" pitchFamily="34" charset="0"/>
              </a:rPr>
              <a:t>ème</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enfants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Déconjugaliser</a:t>
            </a: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l’allocation aux adultes handicapés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Réserver les prestations sociales non contributives aux Français ou résidents depuis 5 ans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Créer une 4ème année de formation dans un désert médical</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Doubler le nombre de médecins formés d’ici 5 ans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Plus d’autonomie aux chefs de service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Plus d’autonomie et de souplesse aux hôpitaux</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Ne pas remettre en cause la tarification à l’activité</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Recruter 25 000 soignants à l’hôpital</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Passer de 25 à 30 euros pour une consultation chez un généraliste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76200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defRPr/>
            </a:pPr>
            <a:r>
              <a:rPr lang="fr-FR" sz="3600" b="1" kern="0" dirty="0">
                <a:solidFill>
                  <a:schemeClr val="bg1"/>
                </a:solidFill>
                <a:latin typeface="Arial" pitchFamily="34" charset="0"/>
                <a:ea typeface="+mn-ea"/>
                <a:cs typeface="Arial" pitchFamily="34" charset="0"/>
              </a:rPr>
              <a:t>Thème 3 – Protection sociale et santé</a:t>
            </a:r>
          </a:p>
        </p:txBody>
      </p:sp>
      <p:pic>
        <p:nvPicPr>
          <p:cNvPr id="5" name="Picture 27" descr="https://images.midilibre.fr/api/v1/images/view/6225eb683e454654274de645/large/image.jpg?v=2"/>
          <p:cNvPicPr>
            <a:picLocks noChangeAspect="1" noChangeArrowheads="1"/>
          </p:cNvPicPr>
          <p:nvPr/>
        </p:nvPicPr>
        <p:blipFill>
          <a:blip r:embed="rId2" cstate="print"/>
          <a:srcRect l="23752" t="55400" r="60661" b="16266"/>
          <a:stretch>
            <a:fillRect/>
          </a:stretch>
        </p:blipFill>
        <p:spPr bwMode="auto">
          <a:xfrm>
            <a:off x="971600" y="2348880"/>
            <a:ext cx="1313895" cy="1349406"/>
          </a:xfrm>
          <a:prstGeom prst="ellipse">
            <a:avLst/>
          </a:prstGeom>
          <a:noFill/>
          <a:effectLst>
            <a:outerShdw blurRad="50800" dist="38100" dir="2700000" algn="tl" rotWithShape="0">
              <a:prstClr val="black">
                <a:alpha val="40000"/>
              </a:prstClr>
            </a:outerShdw>
          </a:effectLst>
        </p:spPr>
      </p:pic>
      <p:pic>
        <p:nvPicPr>
          <p:cNvPr id="9" name="Picture 35" descr="https://images.midilibre.fr/api/v1/images/view/6225eb683e454654274de645/large/image.jpg?v=2"/>
          <p:cNvPicPr>
            <a:picLocks noChangeAspect="1" noChangeArrowheads="1"/>
          </p:cNvPicPr>
          <p:nvPr/>
        </p:nvPicPr>
        <p:blipFill>
          <a:blip r:embed="rId2" cstate="print"/>
          <a:srcRect l="73721" t="35620" r="10061" b="35674"/>
          <a:stretch>
            <a:fillRect/>
          </a:stretch>
        </p:blipFill>
        <p:spPr bwMode="auto">
          <a:xfrm>
            <a:off x="539552" y="4725144"/>
            <a:ext cx="1367161" cy="1367161"/>
          </a:xfrm>
          <a:prstGeom prst="ellipse">
            <a:avLst/>
          </a:prstGeom>
          <a:noFill/>
          <a:effectLst>
            <a:outerShdw blurRad="50800" dist="38100" dir="2700000" algn="tl" rotWithShape="0">
              <a:prstClr val="black">
                <a:alpha val="40000"/>
              </a:prstClr>
            </a:outerShdw>
          </a:effectLst>
        </p:spPr>
      </p:pic>
      <p:sp>
        <p:nvSpPr>
          <p:cNvPr id="10" name="ZoneTexte 9"/>
          <p:cNvSpPr txBox="1"/>
          <p:nvPr/>
        </p:nvSpPr>
        <p:spPr>
          <a:xfrm>
            <a:off x="179512" y="1700808"/>
            <a:ext cx="2520280" cy="646331"/>
          </a:xfrm>
          <a:prstGeom prst="rect">
            <a:avLst/>
          </a:prstGeom>
          <a:noFill/>
        </p:spPr>
        <p:txBody>
          <a:bodyPr wrap="square" rtlCol="0">
            <a:spAutoFit/>
          </a:bodyPr>
          <a:lstStyle/>
          <a:p>
            <a:r>
              <a:rPr lang="fr-FR" sz="1800" b="1" i="1" dirty="0" smtClean="0">
                <a:solidFill>
                  <a:schemeClr val="bg1"/>
                </a:solidFill>
              </a:rPr>
              <a:t>L’extrême droite et la droite extrême</a:t>
            </a:r>
            <a:endParaRPr lang="fr-FR" sz="1800" b="1" i="1" dirty="0">
              <a:solidFill>
                <a:schemeClr val="bg1"/>
              </a:solidFill>
            </a:endParaRPr>
          </a:p>
        </p:txBody>
      </p:sp>
      <p:pic>
        <p:nvPicPr>
          <p:cNvPr id="7"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222209" name="Rectangle 1"/>
          <p:cNvSpPr>
            <a:spLocks noChangeArrowheads="1"/>
          </p:cNvSpPr>
          <p:nvPr/>
        </p:nvSpPr>
        <p:spPr bwMode="auto">
          <a:xfrm>
            <a:off x="3059832" y="1772816"/>
            <a:ext cx="5016117" cy="2123658"/>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100" b="0" i="0" u="sng" strike="noStrike" cap="none" normalizeH="0" baseline="0" dirty="0" smtClean="0">
                <a:ln>
                  <a:noFill/>
                </a:ln>
                <a:solidFill>
                  <a:schemeClr val="bg1"/>
                </a:solidFill>
                <a:effectLst/>
                <a:latin typeface="Arial" pitchFamily="34" charset="0"/>
                <a:ea typeface="Calibri" pitchFamily="34" charset="0"/>
                <a:cs typeface="Arial" pitchFamily="34" charset="0"/>
              </a:rPr>
              <a:t>Réserver les aides sociales aux Français </a:t>
            </a:r>
            <a:endParaRPr kumimoji="0" lang="fr-FR" sz="6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Conditionner à 5 années de travail en France les prestations de solidarité</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Réindexer les retraites sur l’inflation</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Minimum vieillesse à 1000 euros et augmentation des petites retraites</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Refuser tout allongement de l’âge de départ à la retraite </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Retraite à 60 ans pour ceux qui ont travaillé avant 20 ans et ont 40 annuité</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Accroitre le nombre de personnels en EHPAD</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Deconjugaliser</a:t>
            </a: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et augmenter l’AAH</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Plan de soutien pour la santé de 20 milliards d’euros</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Revaloriser les salaires des soignants </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Création d’urgences gériatriques</a:t>
            </a:r>
            <a:endParaRPr kumimoji="0" lang="fr-FR" sz="6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1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Augmenter le nombre de maisons de santé</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22210" name="Rectangle 2"/>
          <p:cNvSpPr>
            <a:spLocks noChangeArrowheads="1"/>
          </p:cNvSpPr>
          <p:nvPr/>
        </p:nvSpPr>
        <p:spPr bwMode="auto">
          <a:xfrm>
            <a:off x="2195736" y="4560803"/>
            <a:ext cx="6192688" cy="1754326"/>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Suspendre les aides sociales pour les parents de mineurs délinquants et criminels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Supprimer les aides sociales pour les étrangers extra européens</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sng" strike="noStrike" cap="none" normalizeH="0" baseline="0" dirty="0" smtClean="0">
                <a:ln>
                  <a:noFill/>
                </a:ln>
                <a:solidFill>
                  <a:schemeClr val="bg1"/>
                </a:solidFill>
                <a:effectLst/>
                <a:latin typeface="Arial" pitchFamily="34" charset="0"/>
                <a:ea typeface="Calibri" pitchFamily="34" charset="0"/>
                <a:cs typeface="Arial" pitchFamily="34" charset="0"/>
              </a:rPr>
              <a:t>Supprimer l’AME</a:t>
            </a:r>
            <a:endParaRPr kumimoji="0" lang="fr-FR" sz="1200" b="0" i="0" u="sng"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Revenir à l’universalité des allocations familiales sans condition de ressources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Instituer une bourse de 10 000 euros pour toute naissance dans les communes rurales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Recruter 1000 médecins salariés pour soigner dans les centres de santé départementaux et communaux</a:t>
            </a:r>
          </a:p>
          <a:p>
            <a:pPr marL="180975" indent="-180975" algn="l" eaLnBrk="0" hangingPunct="0">
              <a:buFont typeface="Arial" pitchFamily="34" charset="0"/>
              <a:buChar char="•"/>
            </a:pPr>
            <a:r>
              <a:rPr lang="fr-FR" sz="1200" u="sng" dirty="0" smtClean="0">
                <a:solidFill>
                  <a:schemeClr val="bg1"/>
                </a:solidFill>
                <a:latin typeface="Arial" pitchFamily="34" charset="0"/>
                <a:ea typeface="Calibri" pitchFamily="34" charset="0"/>
                <a:cs typeface="Arial" pitchFamily="34" charset="0"/>
              </a:rPr>
              <a:t>Supprimer les aides sociales aux délinquants et à leurs parents s’ils sont mineurs</a:t>
            </a:r>
            <a:endParaRPr lang="fr-FR" sz="2000" u="sng"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7055296" cy="715962"/>
          </a:xfrm>
        </p:spPr>
        <p:txBody>
          <a:bodyPr/>
          <a:lstStyle/>
          <a:p>
            <a:r>
              <a:rPr lang="fr-FR" sz="4000" dirty="0" smtClean="0">
                <a:solidFill>
                  <a:schemeClr val="tx1"/>
                </a:solidFill>
              </a:rPr>
              <a:t>Thème 3 : Fiscalité et financement</a:t>
            </a:r>
            <a:endParaRPr lang="fr-FR" sz="4000" dirty="0">
              <a:solidFill>
                <a:schemeClr val="tx1"/>
              </a:solidFill>
            </a:endParaRPr>
          </a:p>
        </p:txBody>
      </p:sp>
      <p:pic>
        <p:nvPicPr>
          <p:cNvPr id="4" name="Picture 6"/>
          <p:cNvPicPr>
            <a:picLocks noChangeAspect="1" noChangeArrowheads="1"/>
          </p:cNvPicPr>
          <p:nvPr/>
        </p:nvPicPr>
        <p:blipFill>
          <a:blip r:embed="rId4" cstate="print">
            <a:lum bright="-6000"/>
          </a:blip>
          <a:srcRect/>
          <a:stretch>
            <a:fillRect/>
          </a:stretch>
        </p:blipFill>
        <p:spPr bwMode="auto">
          <a:xfrm rot="-243924">
            <a:off x="219948" y="229366"/>
            <a:ext cx="1190890" cy="1183008"/>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565150"/>
            <a:ext cx="85344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Fiscalité et financements</a:t>
            </a:r>
          </a:p>
        </p:txBody>
      </p:sp>
      <p:pic>
        <p:nvPicPr>
          <p:cNvPr id="6" name="Picture 6"/>
          <p:cNvPicPr>
            <a:picLocks noChangeAspect="1" noChangeArrowheads="1"/>
          </p:cNvPicPr>
          <p:nvPr/>
        </p:nvPicPr>
        <p:blipFill>
          <a:blip r:embed="rId2"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4"/>
          <p:cNvSpPr txBox="1">
            <a:spLocks noChangeArrowheads="1"/>
          </p:cNvSpPr>
          <p:nvPr/>
        </p:nvSpPr>
        <p:spPr bwMode="auto">
          <a:xfrm>
            <a:off x="1187624" y="1916832"/>
            <a:ext cx="7836024"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Enjeu</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1 – </a:t>
            </a:r>
            <a:r>
              <a:rPr lang="fr-FR" sz="3600" b="1" kern="0" dirty="0" smtClean="0">
                <a:solidFill>
                  <a:schemeClr val="bg1"/>
                </a:solidFill>
                <a:latin typeface="Arial" pitchFamily="34" charset="0"/>
                <a:ea typeface="+mj-ea"/>
                <a:cs typeface="Arial" pitchFamily="34" charset="0"/>
              </a:rPr>
              <a:t>Quels financements pour la sécurité sociale ?</a:t>
            </a:r>
            <a:endPar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endParaRPr>
          </a:p>
        </p:txBody>
      </p:sp>
      <p:sp>
        <p:nvSpPr>
          <p:cNvPr id="5" name="Double flèche horizontale 4"/>
          <p:cNvSpPr/>
          <p:nvPr/>
        </p:nvSpPr>
        <p:spPr>
          <a:xfrm>
            <a:off x="755576" y="3470230"/>
            <a:ext cx="7848872" cy="369332"/>
          </a:xfrm>
          <a:prstGeom prst="leftRightArrow">
            <a:avLst>
              <a:gd name="adj1" fmla="val 100000"/>
              <a:gd name="adj2" fmla="val 29886"/>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lvl="0" algn="l" eaLnBrk="0" hangingPunct="0"/>
            <a:r>
              <a:rPr lang="fr-FR" sz="1800" dirty="0" smtClean="0">
                <a:latin typeface="Arial" pitchFamily="34" charset="0"/>
                <a:cs typeface="Arial" pitchFamily="34" charset="0"/>
              </a:rPr>
              <a:t>Quels candidats veulent baisser les charges sociales ?</a:t>
            </a:r>
          </a:p>
        </p:txBody>
      </p:sp>
      <p:sp>
        <p:nvSpPr>
          <p:cNvPr id="8" name="Double flèche horizontale 7"/>
          <p:cNvSpPr/>
          <p:nvPr/>
        </p:nvSpPr>
        <p:spPr>
          <a:xfrm>
            <a:off x="1331640"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A – F. Roussel</a:t>
            </a:r>
            <a:endParaRPr lang="fr-FR" sz="1800" i="1" dirty="0" smtClean="0"/>
          </a:p>
        </p:txBody>
      </p:sp>
      <p:sp>
        <p:nvSpPr>
          <p:cNvPr id="9" name="Double flèche horizontale 8"/>
          <p:cNvSpPr/>
          <p:nvPr/>
        </p:nvSpPr>
        <p:spPr>
          <a:xfrm>
            <a:off x="1331640"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B – E. </a:t>
            </a:r>
            <a:r>
              <a:rPr lang="fr-FR" sz="1800" dirty="0" err="1" smtClean="0"/>
              <a:t>Zemmour</a:t>
            </a:r>
            <a:endParaRPr lang="fr-FR" sz="1800" i="1" dirty="0" smtClean="0"/>
          </a:p>
        </p:txBody>
      </p:sp>
      <p:sp>
        <p:nvSpPr>
          <p:cNvPr id="10" name="Double flèche horizontale 9"/>
          <p:cNvSpPr/>
          <p:nvPr/>
        </p:nvSpPr>
        <p:spPr>
          <a:xfrm>
            <a:off x="4788024" y="4559642"/>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C – E. Macron</a:t>
            </a:r>
            <a:endParaRPr lang="fr-FR" sz="1800" i="1" dirty="0" smtClean="0"/>
          </a:p>
        </p:txBody>
      </p:sp>
      <p:sp>
        <p:nvSpPr>
          <p:cNvPr id="11" name="Double flèche horizontale 10"/>
          <p:cNvSpPr/>
          <p:nvPr/>
        </p:nvSpPr>
        <p:spPr>
          <a:xfrm>
            <a:off x="4788024" y="5373216"/>
            <a:ext cx="2880320" cy="369332"/>
          </a:xfrm>
          <a:prstGeom prst="leftRightArrow">
            <a:avLst>
              <a:gd name="adj1" fmla="val 100000"/>
              <a:gd name="adj2" fmla="val 50000"/>
            </a:avLst>
          </a:prstGeom>
          <a:solidFill>
            <a:schemeClr val="accent6">
              <a:lumMod val="40000"/>
              <a:lumOff val="60000"/>
            </a:schemeClr>
          </a:solidFill>
          <a:ln w="38100">
            <a:solidFill>
              <a:schemeClr val="bg1"/>
            </a:solidFill>
          </a:ln>
          <a:effectLst>
            <a:glow rad="101600">
              <a:schemeClr val="bg2">
                <a:lumMod val="50000"/>
                <a:lumOff val="50000"/>
                <a:alpha val="60000"/>
              </a:schemeClr>
            </a:glow>
            <a:outerShdw blurRad="50800" dist="38100" dir="2700000" algn="tl" rotWithShape="0">
              <a:prstClr val="black">
                <a:alpha val="40000"/>
              </a:prstClr>
            </a:outerShdw>
          </a:effectLst>
        </p:spPr>
        <p:txBody>
          <a:bodyPr wrap="square">
            <a:spAutoFit/>
          </a:bodyPr>
          <a:lstStyle/>
          <a:p>
            <a:pPr algn="l"/>
            <a:r>
              <a:rPr lang="fr-FR" sz="1800" dirty="0" smtClean="0"/>
              <a:t>D – M. Le Pen</a:t>
            </a:r>
            <a:endParaRPr lang="fr-FR" sz="1800" i="1" dirty="0" smtClean="0"/>
          </a:p>
        </p:txBody>
      </p:sp>
      <p:pic>
        <p:nvPicPr>
          <p:cNvPr id="12" name="Picture 1"/>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5085184"/>
            <a:ext cx="1985205" cy="2016224"/>
          </a:xfrm>
          <a:prstGeom prst="rect">
            <a:avLst/>
          </a:prstGeom>
          <a:noFill/>
          <a:ln w="9525">
            <a:noFill/>
            <a:miter lim="800000"/>
            <a:headEnd/>
            <a:tailEnd/>
          </a:ln>
          <a:effectLst>
            <a:glow rad="228600">
              <a:schemeClr val="accent3">
                <a:satMod val="175000"/>
                <a:alpha val="40000"/>
              </a:schemeClr>
            </a:glow>
          </a:effectLst>
        </p:spPr>
      </p:pic>
      <p:sp>
        <p:nvSpPr>
          <p:cNvPr id="5" name="Rectangle 4"/>
          <p:cNvSpPr txBox="1">
            <a:spLocks noChangeArrowheads="1"/>
          </p:cNvSpPr>
          <p:nvPr/>
        </p:nvSpPr>
        <p:spPr bwMode="auto">
          <a:xfrm>
            <a:off x="609600" y="565150"/>
            <a:ext cx="85344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Thème</a:t>
            </a:r>
            <a:r>
              <a:rPr kumimoji="0" lang="fr-FR" sz="3600" b="1" i="0" u="none" strike="noStrike" kern="0" cap="none" spc="0" normalizeH="0" dirty="0" smtClean="0">
                <a:ln>
                  <a:noFill/>
                </a:ln>
                <a:solidFill>
                  <a:schemeClr val="bg1"/>
                </a:solidFill>
                <a:effectLst/>
                <a:uLnTx/>
                <a:uFillTx/>
                <a:latin typeface="Arial" pitchFamily="34" charset="0"/>
                <a:ea typeface="+mj-ea"/>
                <a:cs typeface="Arial" pitchFamily="34" charset="0"/>
              </a:rPr>
              <a:t> 3 – </a:t>
            </a:r>
            <a:r>
              <a:rPr kumimoji="0" lang="fr-FR" sz="3600" b="1" i="0" u="none" strike="noStrike" kern="0" cap="none" spc="0" normalizeH="0" baseline="0" dirty="0" smtClean="0">
                <a:ln>
                  <a:noFill/>
                </a:ln>
                <a:solidFill>
                  <a:schemeClr val="bg1"/>
                </a:solidFill>
                <a:effectLst/>
                <a:uLnTx/>
                <a:uFillTx/>
                <a:latin typeface="Arial" pitchFamily="34" charset="0"/>
                <a:ea typeface="+mj-ea"/>
                <a:cs typeface="Arial" pitchFamily="34" charset="0"/>
              </a:rPr>
              <a:t>Fiscalité et financements</a:t>
            </a:r>
          </a:p>
        </p:txBody>
      </p:sp>
      <p:pic>
        <p:nvPicPr>
          <p:cNvPr id="6" name="Picture 6"/>
          <p:cNvPicPr>
            <a:picLocks noChangeAspect="1" noChangeArrowheads="1"/>
          </p:cNvPicPr>
          <p:nvPr/>
        </p:nvPicPr>
        <p:blipFill>
          <a:blip r:embed="rId3" cstate="print">
            <a:lum bright="-6000"/>
          </a:blip>
          <a:srcRect/>
          <a:stretch>
            <a:fillRect/>
          </a:stretch>
        </p:blipFill>
        <p:spPr bwMode="auto">
          <a:xfrm rot="-243924">
            <a:off x="120452" y="60868"/>
            <a:ext cx="474980" cy="471836"/>
          </a:xfrm>
          <a:prstGeom prst="rect">
            <a:avLst/>
          </a:prstGeom>
          <a:ln>
            <a:solidFill>
              <a:schemeClr val="accent1">
                <a:alpha val="54000"/>
              </a:schemeClr>
            </a:solidFill>
          </a:ln>
          <a:effectLst>
            <a:outerShdw blurRad="292100" dist="139700" dir="2700000" algn="tl" rotWithShape="0">
              <a:srgbClr val="333333">
                <a:alpha val="65000"/>
              </a:srgbClr>
            </a:outerShdw>
          </a:effectLst>
        </p:spPr>
      </p:pic>
      <p:sp>
        <p:nvSpPr>
          <p:cNvPr id="7" name="Rectangle 6"/>
          <p:cNvSpPr/>
          <p:nvPr/>
        </p:nvSpPr>
        <p:spPr>
          <a:xfrm>
            <a:off x="1331640" y="2564904"/>
            <a:ext cx="7128792" cy="1569660"/>
          </a:xfrm>
          <a:prstGeom prst="rect">
            <a:avLst/>
          </a:prstGeom>
        </p:spPr>
        <p:txBody>
          <a:bodyPr wrap="square">
            <a:spAutoFit/>
          </a:bodyPr>
          <a:lstStyle/>
          <a:p>
            <a:pPr algn="l"/>
            <a:r>
              <a:rPr lang="fr-FR" sz="3200" i="1" dirty="0" smtClean="0">
                <a:solidFill>
                  <a:schemeClr val="bg1"/>
                </a:solidFill>
              </a:rPr>
              <a:t>Zoom : Financement de la protection sociale : risques de la fiscalisation et </a:t>
            </a:r>
            <a:br>
              <a:rPr lang="fr-FR" sz="3200" i="1" dirty="0" smtClean="0">
                <a:solidFill>
                  <a:schemeClr val="bg1"/>
                </a:solidFill>
              </a:rPr>
            </a:br>
            <a:r>
              <a:rPr lang="fr-FR" sz="3200" i="1" dirty="0" smtClean="0">
                <a:solidFill>
                  <a:schemeClr val="bg1"/>
                </a:solidFill>
              </a:rPr>
              <a:t>enjeux de la défense de la cotisation.</a:t>
            </a:r>
            <a:endParaRPr lang="fr-FR" sz="32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Financement </a:t>
            </a:r>
            <a:br>
              <a:rPr lang="fr-FR" dirty="0" smtClean="0"/>
            </a:br>
            <a:r>
              <a:rPr lang="fr-FR" dirty="0" smtClean="0"/>
              <a:t>de la protection sociale</a:t>
            </a:r>
            <a:endParaRPr lang="fr-FR" dirty="0"/>
          </a:p>
        </p:txBody>
      </p:sp>
      <p:sp>
        <p:nvSpPr>
          <p:cNvPr id="3" name="Sous-titre 2"/>
          <p:cNvSpPr>
            <a:spLocks noGrp="1"/>
          </p:cNvSpPr>
          <p:nvPr>
            <p:ph type="subTitle" idx="1"/>
          </p:nvPr>
        </p:nvSpPr>
        <p:spPr>
          <a:xfrm>
            <a:off x="609600" y="1500174"/>
            <a:ext cx="7620000" cy="441325"/>
          </a:xfrm>
        </p:spPr>
        <p:txBody>
          <a:bodyPr/>
          <a:lstStyle/>
          <a:p>
            <a:r>
              <a:rPr lang="fr-FR" dirty="0" smtClean="0">
                <a:solidFill>
                  <a:schemeClr val="tx1"/>
                </a:solidFill>
              </a:rPr>
              <a:t>Risques de la fiscalisation</a:t>
            </a:r>
          </a:p>
          <a:p>
            <a:r>
              <a:rPr lang="fr-FR" dirty="0" smtClean="0">
                <a:solidFill>
                  <a:schemeClr val="tx1"/>
                </a:solidFill>
              </a:rPr>
              <a:t>Enjeux de la défense de la cotisation</a:t>
            </a:r>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dirty="0" smtClean="0"/>
              <a:t>Deux modèles historiques </a:t>
            </a:r>
            <a:br>
              <a:rPr lang="fr-FR" sz="2800" b="1" dirty="0" smtClean="0"/>
            </a:br>
            <a:r>
              <a:rPr lang="fr-FR" sz="2800" b="1" dirty="0" smtClean="0"/>
              <a:t>des systèmes de protection sociale</a:t>
            </a:r>
            <a:endParaRPr lang="fr-FR" sz="2800" b="1" dirty="0"/>
          </a:p>
        </p:txBody>
      </p:sp>
      <p:sp>
        <p:nvSpPr>
          <p:cNvPr id="3" name="Espace réservé du contenu 2"/>
          <p:cNvSpPr>
            <a:spLocks noGrp="1"/>
          </p:cNvSpPr>
          <p:nvPr>
            <p:ph idx="1"/>
          </p:nvPr>
        </p:nvSpPr>
        <p:spPr/>
        <p:txBody>
          <a:bodyPr>
            <a:normAutofit fontScale="92500" lnSpcReduction="20000"/>
          </a:bodyPr>
          <a:lstStyle/>
          <a:p>
            <a:pPr algn="just"/>
            <a:r>
              <a:rPr lang="fr-FR" dirty="0" smtClean="0"/>
              <a:t>Modèle « bismarckien », assurantiel, financé </a:t>
            </a:r>
            <a:r>
              <a:rPr lang="fr-FR" b="1" dirty="0" smtClean="0"/>
              <a:t>par la cotisation</a:t>
            </a:r>
            <a:r>
              <a:rPr lang="fr-FR" dirty="0" smtClean="0"/>
              <a:t>, partie du salaire brut, ou salaire socialisé. </a:t>
            </a:r>
            <a:r>
              <a:rPr lang="fr-FR" b="1" dirty="0" smtClean="0"/>
              <a:t>Caisses indépendantes </a:t>
            </a:r>
            <a:r>
              <a:rPr lang="fr-FR" dirty="0" smtClean="0"/>
              <a:t>gérées par représentant.es des salarié.es et du patronat. Droits fondés sur </a:t>
            </a:r>
            <a:r>
              <a:rPr lang="fr-FR" b="1" dirty="0" smtClean="0"/>
              <a:t>l’activité</a:t>
            </a:r>
            <a:r>
              <a:rPr lang="fr-FR" dirty="0" smtClean="0"/>
              <a:t>.</a:t>
            </a:r>
          </a:p>
          <a:p>
            <a:pPr algn="just">
              <a:buNone/>
            </a:pPr>
            <a:endParaRPr lang="fr-FR" dirty="0" smtClean="0"/>
          </a:p>
          <a:p>
            <a:pPr algn="just"/>
            <a:r>
              <a:rPr lang="fr-FR" dirty="0" smtClean="0"/>
              <a:t>Modèle «</a:t>
            </a:r>
            <a:r>
              <a:rPr lang="fr-FR" dirty="0" err="1" smtClean="0"/>
              <a:t>beverigien</a:t>
            </a:r>
            <a:r>
              <a:rPr lang="fr-FR" dirty="0" smtClean="0"/>
              <a:t> », « </a:t>
            </a:r>
            <a:r>
              <a:rPr lang="fr-FR" dirty="0" err="1" smtClean="0"/>
              <a:t>assistanciel</a:t>
            </a:r>
            <a:r>
              <a:rPr lang="fr-FR" dirty="0" smtClean="0"/>
              <a:t> », financé </a:t>
            </a:r>
            <a:r>
              <a:rPr lang="fr-FR" b="1" dirty="0" smtClean="0"/>
              <a:t>par l’impôt</a:t>
            </a:r>
            <a:r>
              <a:rPr lang="fr-FR" dirty="0" smtClean="0"/>
              <a:t>. Budget de l’Etat. Droits fondés sur la </a:t>
            </a:r>
            <a:r>
              <a:rPr lang="fr-FR" b="1" dirty="0" smtClean="0"/>
              <a:t>citoyenneté</a:t>
            </a:r>
            <a:r>
              <a:rPr lang="fr-FR" dirty="0" smtClean="0"/>
              <a:t>. </a:t>
            </a:r>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2800" b="1" dirty="0" smtClean="0"/>
              <a:t>En France</a:t>
            </a:r>
            <a:endParaRPr lang="fr-FR" sz="2800" b="1" dirty="0"/>
          </a:p>
        </p:txBody>
      </p:sp>
      <p:sp>
        <p:nvSpPr>
          <p:cNvPr id="3" name="Espace réservé du contenu 2"/>
          <p:cNvSpPr>
            <a:spLocks noGrp="1"/>
          </p:cNvSpPr>
          <p:nvPr>
            <p:ph idx="1"/>
          </p:nvPr>
        </p:nvSpPr>
        <p:spPr>
          <a:xfrm>
            <a:off x="457200" y="1214422"/>
            <a:ext cx="8229600" cy="4911741"/>
          </a:xfrm>
        </p:spPr>
        <p:txBody>
          <a:bodyPr/>
          <a:lstStyle/>
          <a:p>
            <a:r>
              <a:rPr lang="fr-FR" b="1" dirty="0" smtClean="0"/>
              <a:t>Modèle hybride : </a:t>
            </a:r>
          </a:p>
          <a:p>
            <a:pPr lvl="1"/>
            <a:r>
              <a:rPr lang="fr-FR" dirty="0" smtClean="0"/>
              <a:t>Financé par la cotisation.</a:t>
            </a:r>
          </a:p>
          <a:p>
            <a:pPr lvl="1"/>
            <a:r>
              <a:rPr lang="fr-FR" dirty="0" smtClean="0"/>
              <a:t>Mais à vocation universelle : fondé sur l’objectif de plein-emploi.</a:t>
            </a:r>
          </a:p>
          <a:p>
            <a:endParaRPr lang="fr-FR" dirty="0" smtClean="0"/>
          </a:p>
          <a:p>
            <a:r>
              <a:rPr lang="fr-FR" b="1" dirty="0" smtClean="0"/>
              <a:t>Rôle des « institutions du salariat » </a:t>
            </a:r>
            <a:r>
              <a:rPr lang="fr-FR" dirty="0" smtClean="0"/>
              <a:t>(B. </a:t>
            </a:r>
            <a:r>
              <a:rPr lang="fr-FR" dirty="0" err="1" smtClean="0"/>
              <a:t>Friot</a:t>
            </a:r>
            <a:r>
              <a:rPr lang="fr-FR" dirty="0" smtClean="0"/>
              <a:t>) : </a:t>
            </a:r>
          </a:p>
          <a:p>
            <a:pPr algn="just">
              <a:buNone/>
            </a:pPr>
            <a:r>
              <a:rPr lang="fr-FR" dirty="0" smtClean="0"/>
              <a:t>	SMIC, mensualisation du salaires, accords de branche, statut de la fonction publique, salaire socialisé. </a:t>
            </a:r>
          </a:p>
          <a:p>
            <a:endParaRPr lang="fr-FR" dirty="0" smtClean="0"/>
          </a:p>
          <a:p>
            <a:pPr lvl="1"/>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599</TotalTime>
  <Words>9448</Words>
  <Application>Microsoft Office PowerPoint</Application>
  <PresentationFormat>Affichage à l'écran (4:3)</PresentationFormat>
  <Paragraphs>1112</Paragraphs>
  <Slides>141</Slides>
  <Notes>17</Notes>
  <HiddenSlides>0</HiddenSlides>
  <MMClips>0</MMClips>
  <ScaleCrop>false</ScaleCrop>
  <HeadingPairs>
    <vt:vector size="4" baseType="variant">
      <vt:variant>
        <vt:lpstr>Thème</vt:lpstr>
      </vt:variant>
      <vt:variant>
        <vt:i4>1</vt:i4>
      </vt:variant>
      <vt:variant>
        <vt:lpstr>Titres des diapositives</vt:lpstr>
      </vt:variant>
      <vt:variant>
        <vt:i4>141</vt:i4>
      </vt:variant>
    </vt:vector>
  </HeadingPairs>
  <TitlesOfParts>
    <vt:vector size="142" baseType="lpstr">
      <vt:lpstr>powerpoint-template</vt:lpstr>
      <vt:lpstr>STAGE ATELIER CITOYEN</vt:lpstr>
      <vt:lpstr>Organisation du stage</vt:lpstr>
      <vt:lpstr>Diapositive 3</vt:lpstr>
      <vt:lpstr>Thème 1 : éducation, formation, recherche et culture  </vt:lpstr>
      <vt:lpstr>Thème 1 : Education</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Thème 1 : Formation, recherche, culture</vt:lpstr>
      <vt:lpstr>Diapositive 19</vt:lpstr>
      <vt:lpstr>Diapositive 20</vt:lpstr>
      <vt:lpstr>Diapositive 21</vt:lpstr>
      <vt:lpstr>Diapositive 22</vt:lpstr>
      <vt:lpstr>Diapositive 23</vt:lpstr>
      <vt:lpstr>Diapositive 24</vt:lpstr>
      <vt:lpstr>Diapositive 25</vt:lpstr>
      <vt:lpstr>Diapositive 26</vt:lpstr>
      <vt:lpstr>Thème 2 : Services publics, salaires et temps de travail, laïcité</vt:lpstr>
      <vt:lpstr>Thème 2 : Services Publics</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Thème 2 : Salaires et temps de travail</vt:lpstr>
      <vt:lpstr>Diapositive 40</vt:lpstr>
      <vt:lpstr>Diapositive 41</vt:lpstr>
      <vt:lpstr>Une augmentation des salaires….</vt:lpstr>
      <vt:lpstr>Droite et extrême-droite</vt:lpstr>
      <vt:lpstr>Florilège</vt:lpstr>
      <vt:lpstr>Exonérations de cotisations sociales</vt:lpstr>
      <vt:lpstr>Diapositive 46</vt:lpstr>
      <vt:lpstr>Salaires et durée du travail</vt:lpstr>
      <vt:lpstr>Diapositive 48</vt:lpstr>
      <vt:lpstr>Diapositive 49</vt:lpstr>
      <vt:lpstr>Le revenu d’existence,  cheval de troie du néolibéralisme </vt:lpstr>
      <vt:lpstr>Le revenu universel ou revenu d’existence : de quoi s’agit-il ? </vt:lpstr>
      <vt:lpstr> Deux grandes catégories de propositions.</vt:lpstr>
      <vt:lpstr>Une tentative de chiffrage  </vt:lpstr>
      <vt:lpstr>La question du financement </vt:lpstr>
      <vt:lpstr>Une liberté plus grande pour le patronat  </vt:lpstr>
      <vt:lpstr>La « fin du travail » : une idée erronée  « C’est quand les gains de productivité ralentissent que le chômage explose. » (M. Husson, 2014).</vt:lpstr>
      <vt:lpstr>Diapositive 57</vt:lpstr>
      <vt:lpstr>Diapositive 58</vt:lpstr>
      <vt:lpstr>Diapositive 59</vt:lpstr>
      <vt:lpstr>Diapositive 60</vt:lpstr>
      <vt:lpstr>Diapositive 61</vt:lpstr>
      <vt:lpstr>Diapositive 62</vt:lpstr>
      <vt:lpstr>Diapositive 63</vt:lpstr>
      <vt:lpstr>Diapositive 64</vt:lpstr>
      <vt:lpstr>Thème 2 : zoom laïcité</vt:lpstr>
      <vt:lpstr>Diapositive 66</vt:lpstr>
      <vt:lpstr>Diapositive 67</vt:lpstr>
      <vt:lpstr>Diapositive 68</vt:lpstr>
      <vt:lpstr>Diapositive 69</vt:lpstr>
      <vt:lpstr>Diapositive 70</vt:lpstr>
      <vt:lpstr>Diapositive 71</vt:lpstr>
      <vt:lpstr>Thème 3 : Ecologie, protection sociale, droits et libertés, droits des femmes</vt:lpstr>
      <vt:lpstr>Thème 3 : écologie</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Thème 3 : Protection sociale</vt:lpstr>
      <vt:lpstr>Diapositive 85</vt:lpstr>
      <vt:lpstr>Diapositive 86</vt:lpstr>
      <vt:lpstr>Diapositive 87</vt:lpstr>
      <vt:lpstr>Diapositive 88</vt:lpstr>
      <vt:lpstr>Diapositive 89</vt:lpstr>
      <vt:lpstr>Diapositive 90</vt:lpstr>
      <vt:lpstr>Diapositive 91</vt:lpstr>
      <vt:lpstr>Diapositive 92</vt:lpstr>
      <vt:lpstr>Diapositive 93</vt:lpstr>
      <vt:lpstr>Thème 3 : Fiscalité et financement</vt:lpstr>
      <vt:lpstr>Diapositive 95</vt:lpstr>
      <vt:lpstr>Diapositive 96</vt:lpstr>
      <vt:lpstr>Financement  de la protection sociale</vt:lpstr>
      <vt:lpstr>Deux modèles historiques  des systèmes de protection sociale</vt:lpstr>
      <vt:lpstr>En France</vt:lpstr>
      <vt:lpstr>Fiscalisation : le projet du patronat.</vt:lpstr>
      <vt:lpstr>Fiscalisation : les dangers  pour le salariat. </vt:lpstr>
      <vt:lpstr>Diapositive 102</vt:lpstr>
      <vt:lpstr>Diapositive 103</vt:lpstr>
      <vt:lpstr>A droite et à l’extrême-droite : Les candidats des inégalités</vt:lpstr>
      <vt:lpstr>Les inégalités peuvent évoluer de deux manières</vt:lpstr>
      <vt:lpstr>Augmentions des inégalités primaires.</vt:lpstr>
      <vt:lpstr>Une fiscalité en faveur des plus riches</vt:lpstr>
      <vt:lpstr>Une fiscalité en faveur des plus riches :  recul de la fiscalité progressive. </vt:lpstr>
      <vt:lpstr>Une fiscalité en faveur  des grandes entreprises</vt:lpstr>
      <vt:lpstr>Destruction du modèle social</vt:lpstr>
      <vt:lpstr>Diapositive 111</vt:lpstr>
      <vt:lpstr>Diapositive 112</vt:lpstr>
      <vt:lpstr>Diapositive 113</vt:lpstr>
      <vt:lpstr>Diapositive 114</vt:lpstr>
      <vt:lpstr>Diapositive 115</vt:lpstr>
      <vt:lpstr>Diapositive 116</vt:lpstr>
      <vt:lpstr>Thème 3 : Institution, droits et libertés</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Thème 3 : Droits des femmes</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Thème 4 : Avenir du syndicalisme ?</vt:lpstr>
      <vt:lpstr>Diapositive 138</vt:lpstr>
      <vt:lpstr>Diapositive 139</vt:lpstr>
      <vt:lpstr>Diapositive 140</vt:lpstr>
      <vt:lpstr>Diapositive 141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ATELIER CITOYEN</dc:title>
  <dc:creator>FSU94</dc:creator>
  <cp:lastModifiedBy>Enseignant</cp:lastModifiedBy>
  <cp:revision>103</cp:revision>
  <dcterms:created xsi:type="dcterms:W3CDTF">2022-03-10T09:43:22Z</dcterms:created>
  <dcterms:modified xsi:type="dcterms:W3CDTF">2022-03-30T13:59:30Z</dcterms:modified>
</cp:coreProperties>
</file>